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523" r:id="rId2"/>
    <p:sldId id="522" r:id="rId3"/>
    <p:sldId id="362" r:id="rId4"/>
    <p:sldId id="541" r:id="rId5"/>
    <p:sldId id="528" r:id="rId6"/>
    <p:sldId id="529" r:id="rId7"/>
    <p:sldId id="524" r:id="rId8"/>
    <p:sldId id="525" r:id="rId9"/>
    <p:sldId id="533" r:id="rId10"/>
    <p:sldId id="530" r:id="rId11"/>
    <p:sldId id="531" r:id="rId12"/>
    <p:sldId id="532" r:id="rId13"/>
    <p:sldId id="534" r:id="rId14"/>
    <p:sldId id="527" r:id="rId15"/>
    <p:sldId id="526" r:id="rId16"/>
    <p:sldId id="536" r:id="rId17"/>
    <p:sldId id="571" r:id="rId18"/>
    <p:sldId id="540" r:id="rId19"/>
    <p:sldId id="535" r:id="rId20"/>
    <p:sldId id="543" r:id="rId21"/>
    <p:sldId id="537" r:id="rId22"/>
    <p:sldId id="538" r:id="rId23"/>
    <p:sldId id="548" r:id="rId24"/>
    <p:sldId id="549" r:id="rId25"/>
    <p:sldId id="561" r:id="rId26"/>
    <p:sldId id="573" r:id="rId27"/>
    <p:sldId id="574" r:id="rId28"/>
    <p:sldId id="575" r:id="rId29"/>
    <p:sldId id="576" r:id="rId30"/>
    <p:sldId id="577" r:id="rId31"/>
    <p:sldId id="578" r:id="rId32"/>
    <p:sldId id="579" r:id="rId33"/>
    <p:sldId id="580" r:id="rId34"/>
    <p:sldId id="581" r:id="rId35"/>
    <p:sldId id="582" r:id="rId36"/>
    <p:sldId id="583" r:id="rId37"/>
    <p:sldId id="584" r:id="rId38"/>
    <p:sldId id="559" r:id="rId39"/>
    <p:sldId id="560" r:id="rId40"/>
    <p:sldId id="550" r:id="rId41"/>
    <p:sldId id="551" r:id="rId42"/>
    <p:sldId id="552" r:id="rId43"/>
    <p:sldId id="553" r:id="rId44"/>
    <p:sldId id="554" r:id="rId45"/>
    <p:sldId id="555" r:id="rId46"/>
    <p:sldId id="556" r:id="rId47"/>
    <p:sldId id="558" r:id="rId48"/>
    <p:sldId id="562" r:id="rId49"/>
    <p:sldId id="563" r:id="rId50"/>
    <p:sldId id="542" r:id="rId51"/>
    <p:sldId id="564" r:id="rId52"/>
    <p:sldId id="565" r:id="rId53"/>
    <p:sldId id="566" r:id="rId54"/>
    <p:sldId id="567" r:id="rId55"/>
    <p:sldId id="568" r:id="rId56"/>
    <p:sldId id="570" r:id="rId57"/>
    <p:sldId id="569" r:id="rId58"/>
    <p:sldId id="547" r:id="rId59"/>
    <p:sldId id="57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284"/>
    <a:srgbClr val="800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 autoAdjust="0"/>
    <p:restoredTop sz="86493" autoAdjust="0"/>
  </p:normalViewPr>
  <p:slideViewPr>
    <p:cSldViewPr>
      <p:cViewPr varScale="1">
        <p:scale>
          <a:sx n="111" d="100"/>
          <a:sy n="111" d="100"/>
        </p:scale>
        <p:origin x="86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1B0D21-B163-864A-9EE4-79904E4EB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Regular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C34E9-4DC2-3948-9BF9-5FE9067C4A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 err="1" smtClean="0">
                <a:latin typeface="Helvetica Regular" pitchFamily="2" charset="0"/>
              </a:rPr>
              <a:t>Houngninou</a:t>
            </a:r>
            <a:r>
              <a:rPr lang="en-US" dirty="0" smtClean="0">
                <a:latin typeface="Helvetica Regular" pitchFamily="2" charset="0"/>
              </a:rPr>
              <a:t>/McGuire</a:t>
            </a:r>
            <a:endParaRPr lang="en-US" dirty="0">
              <a:latin typeface="Helvetica Regula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AFE4A-E9A5-2041-8ADE-FEAFC68A1B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Regula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38876-140F-5945-B25E-7AF27F70D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04344-1592-EF44-B423-A85B05F31A34}" type="slidenum">
              <a:rPr lang="en-US" smtClean="0">
                <a:latin typeface="Helvetica Regular" pitchFamily="2" charset="0"/>
              </a:rPr>
              <a:t>‹#›</a:t>
            </a:fld>
            <a:endParaRPr lang="en-US" dirty="0">
              <a:latin typeface="Helvetica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7327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Regular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Regular" pitchFamily="2" charset="0"/>
              </a:defRPr>
            </a:lvl1pPr>
          </a:lstStyle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Regular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Regular" pitchFamily="2" charset="0"/>
              </a:defRPr>
            </a:lvl1pPr>
          </a:lstStyle>
          <a:p>
            <a:fld id="{9CC81667-0BCA-4A93-A267-210DC22E6F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987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Regula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24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4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62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17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64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72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16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54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0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34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97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53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3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77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84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09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15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374B6A6F-E106-479E-ABC1-53D980D75FD2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26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296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7747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9C008791-6F53-4E2F-B444-67E13D68892D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27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57609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D73A64AF-5E6A-455D-891C-E3FA41A667FC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28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22262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A179C5E4-F970-47FE-AF7A-7EDAEF41A5C6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29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358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2389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BCDBAD17-102B-974A-AFB6-3A0B9C50BE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4C764A8-E4ED-1F4D-8C78-24ADC81DF2E7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6639B15E-194C-5540-A47C-C5C68CF800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01675"/>
            <a:ext cx="6127750" cy="3448050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F39106B-FD8B-0D4A-B847-F36821D536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4362450"/>
            <a:ext cx="5035550" cy="4079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4" tIns="45693" rIns="91384" bIns="45693"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592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BA1595E2-42CA-4BEF-A87C-0ADF1DD9C6C9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30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40358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2C8D7FE4-D935-4493-A6D7-A65445B9B29D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31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399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17876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F1B488F2-E707-4DC9-9EE5-C83FAAA25EA0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32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52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2C68241A-DE98-4FA0-8CA2-154ECFCA9B48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33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440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634981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F2B1C486-98F7-48CA-AD48-1E3B716C42C1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34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4608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0612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2BFA2C8E-B984-4082-BCB7-008E9721F4C1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35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481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87516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08B23EA8-E00E-4C2A-AB20-5388F23BCADE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36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5017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1659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8EE8A055-E52A-4E9F-8906-732BF82F39C2}" type="slidenum">
              <a:rPr lang="en-US" altLang="en-US" sz="1300">
                <a:solidFill>
                  <a:srgbClr val="000000"/>
                </a:solidFill>
              </a:rPr>
              <a:pPr>
                <a:buSzPct val="45000"/>
                <a:buFont typeface="Wingdings" panose="05000000000000000000" pitchFamily="2" charset="2"/>
                <a:buNone/>
              </a:pPr>
              <a:t>37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5174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5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0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668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94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13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51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60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5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646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67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755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448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16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35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88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2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81667-0BCA-4A93-A267-210DC22E6F8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0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4673600" cy="365125"/>
          </a:xfrm>
        </p:spPr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/>
            </a:lvl1pPr>
            <a:lvl2pPr>
              <a:spcBef>
                <a:spcPts val="0"/>
              </a:spcBef>
              <a:spcAft>
                <a:spcPts val="1200"/>
              </a:spcAft>
              <a:defRPr sz="2200"/>
            </a:lvl2pPr>
            <a:lvl3pPr>
              <a:spcBef>
                <a:spcPts val="0"/>
              </a:spcBef>
              <a:spcAft>
                <a:spcPts val="1200"/>
              </a:spcAft>
              <a:defRPr sz="2200"/>
            </a:lvl3pPr>
            <a:lvl4pPr>
              <a:spcBef>
                <a:spcPts val="0"/>
              </a:spcBef>
              <a:spcAft>
                <a:spcPts val="1200"/>
              </a:spcAft>
              <a:defRPr sz="2200"/>
            </a:lvl4pPr>
            <a:lvl5pPr>
              <a:spcBef>
                <a:spcPts val="0"/>
              </a:spcBef>
              <a:spcAft>
                <a:spcPts val="1200"/>
              </a:spcAft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4673600" cy="365125"/>
          </a:xfrm>
        </p:spPr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4572000" cy="365125"/>
          </a:xfrm>
        </p:spPr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4368800" cy="365125"/>
          </a:xfrm>
        </p:spPr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b="0" i="0" kern="1200">
          <a:solidFill>
            <a:schemeClr val="accent2">
              <a:lumMod val="75000"/>
            </a:schemeClr>
          </a:solidFill>
          <a:latin typeface="Helvetica Regular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2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Number system and Binary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209801"/>
            <a:ext cx="7772400" cy="1470025"/>
          </a:xfrm>
        </p:spPr>
        <p:txBody>
          <a:bodyPr/>
          <a:lstStyle/>
          <a:p>
            <a:r>
              <a:rPr lang="en-US" dirty="0"/>
              <a:t>The number system</a:t>
            </a:r>
          </a:p>
        </p:txBody>
      </p:sp>
    </p:spTree>
    <p:extLst>
      <p:ext uri="{BB962C8B-B14F-4D97-AF65-F5344CB8AC3E}">
        <p14:creationId xmlns:p14="http://schemas.microsoft.com/office/powerpoint/2010/main" val="9256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7052-7603-254E-99D3-3978CBAB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Egyptian number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6DBB-8BF9-B349-9FA7-026D1B1B3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Egyptians had a </a:t>
            </a:r>
            <a:r>
              <a:rPr lang="en-US" sz="2000" dirty="0">
                <a:solidFill>
                  <a:srgbClr val="00B050"/>
                </a:solidFill>
              </a:rPr>
              <a:t>base-10</a:t>
            </a:r>
            <a:r>
              <a:rPr lang="en-US" sz="2000" dirty="0"/>
              <a:t> system of hieroglyphs for numerals.</a:t>
            </a:r>
          </a:p>
          <a:p>
            <a:r>
              <a:rPr lang="en-US" sz="2000" dirty="0"/>
              <a:t>They separate symbols for one unit, one ten, one hundred, one thousand, one ten thousand, one hundred thousand, and one million.</a:t>
            </a:r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0BA9F-6C42-7147-BCD9-245585F8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1A1DE-87B0-FB46-80D1-BA96A595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72" y="3002360"/>
            <a:ext cx="4552142" cy="172164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3259-5AEB-A64E-95D0-34A675B7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97322-1A5E-0341-8D4C-88A9E65A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7052-7603-254E-99D3-3978CBAB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Egyptian number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6DBB-8BF9-B349-9FA7-026D1B1B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521156"/>
            <a:ext cx="8229600" cy="2605008"/>
          </a:xfrm>
        </p:spPr>
        <p:txBody>
          <a:bodyPr/>
          <a:lstStyle/>
          <a:p>
            <a:r>
              <a:rPr lang="en-US" dirty="0"/>
              <a:t>e.g. The number </a:t>
            </a:r>
            <a:r>
              <a:rPr lang="en-US" dirty="0">
                <a:solidFill>
                  <a:srgbClr val="00B050"/>
                </a:solidFill>
              </a:rPr>
              <a:t>276</a:t>
            </a:r>
            <a:r>
              <a:rPr lang="en-US" dirty="0"/>
              <a:t> in hieroglyphs, requires fifteen symbols: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0BA9F-6C42-7147-BCD9-245585F8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1A1DE-87B0-FB46-80D1-BA96A595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42656"/>
            <a:ext cx="4552142" cy="1721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40921-D6F9-FE42-B3CA-8CBE47830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71" y="4228310"/>
            <a:ext cx="1219200" cy="18592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A3BD9-C6C9-844F-A24A-C4A019C3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C91A7-F36F-1743-BA82-A10AF6F4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6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7052-7603-254E-99D3-3978CBAB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Egyptian number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6DBB-8BF9-B349-9FA7-026D1B1B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521156"/>
            <a:ext cx="8229600" cy="2605008"/>
          </a:xfrm>
        </p:spPr>
        <p:txBody>
          <a:bodyPr/>
          <a:lstStyle/>
          <a:p>
            <a:r>
              <a:rPr lang="en-US" dirty="0"/>
              <a:t>e.g. The number </a:t>
            </a:r>
            <a:r>
              <a:rPr lang="en-US" dirty="0">
                <a:solidFill>
                  <a:srgbClr val="00B050"/>
                </a:solidFill>
              </a:rPr>
              <a:t>4622</a:t>
            </a:r>
            <a:r>
              <a:rPr lang="en-US" dirty="0"/>
              <a:t> in hieroglyphs, requires these symbols: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0BA9F-6C42-7147-BCD9-245585F8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1A1DE-87B0-FB46-80D1-BA96A595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42656"/>
            <a:ext cx="4552142" cy="1721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40921-D6F9-FE42-B3CA-8CBE4783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50" y="4228310"/>
            <a:ext cx="1008043" cy="18592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319A-E459-6249-8D8C-28C3E0661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3DECE-500B-4940-B7FD-8FC8CF1D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9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FD9B-D1F5-8545-8FAF-E395C8BE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Decimal to binary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55A8-65FB-6448-BAA8-E3B84AF5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Conversion of a number from </a:t>
            </a:r>
            <a:r>
              <a:rPr lang="en-US" dirty="0">
                <a:solidFill>
                  <a:srgbClr val="00B050"/>
                </a:solidFill>
              </a:rPr>
              <a:t>decimal</a:t>
            </a:r>
            <a:r>
              <a:rPr lang="en-US" dirty="0"/>
              <a:t> to </a:t>
            </a:r>
            <a:r>
              <a:rPr lang="en-US" dirty="0">
                <a:solidFill>
                  <a:srgbClr val="00B050"/>
                </a:solidFill>
              </a:rPr>
              <a:t>binary</a:t>
            </a:r>
            <a:r>
              <a:rPr lang="en-US" dirty="0"/>
              <a:t>:</a:t>
            </a:r>
          </a:p>
          <a:p>
            <a:r>
              <a:rPr lang="en-US" dirty="0"/>
              <a:t>To convert a decimal number to binary:</a:t>
            </a:r>
          </a:p>
          <a:p>
            <a:pPr marL="293688" indent="-293688">
              <a:buFont typeface="+mj-lt"/>
              <a:buAutoNum type="arabicPeriod"/>
            </a:pPr>
            <a:r>
              <a:rPr lang="en-US" dirty="0"/>
              <a:t>First, subtract the largest possible power of two</a:t>
            </a:r>
          </a:p>
          <a:p>
            <a:pPr marL="293688" indent="-293688">
              <a:buFont typeface="+mj-lt"/>
              <a:buAutoNum type="arabicPeriod"/>
            </a:pPr>
            <a:r>
              <a:rPr lang="en-US" dirty="0"/>
              <a:t>Keep subtracting the next largest possible power of 2 from the remainder, marking 1s in each column where this is possible and 0s where it is not. </a:t>
            </a:r>
          </a:p>
          <a:p>
            <a:endParaRPr lang="en-US" dirty="0"/>
          </a:p>
          <a:p>
            <a:endParaRPr lang="en-US" dirty="0"/>
          </a:p>
          <a:p>
            <a:endParaRPr lang="en-US" baseline="-250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C55B9-D8EC-384A-81B5-C94FB58C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24461-B623-D74E-BF27-B728B002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D353A-436A-F643-84B1-37A4285D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8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5618-68F5-A745-B379-3F9A17F0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binary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78A1-C768-4C42-B167-627CCAB69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Converting the decimal (base 10) number </a:t>
            </a:r>
            <a:r>
              <a:rPr lang="en-US" sz="2000" dirty="0">
                <a:solidFill>
                  <a:srgbClr val="00B050"/>
                </a:solidFill>
              </a:rPr>
              <a:t>86</a:t>
            </a:r>
            <a:r>
              <a:rPr lang="en-US" sz="2000" dirty="0"/>
              <a:t> to binary (base 2)</a:t>
            </a:r>
          </a:p>
          <a:p>
            <a:pPr>
              <a:spcAft>
                <a:spcPts val="56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64</a:t>
            </a:r>
            <a:r>
              <a:rPr lang="en-US" sz="2000" dirty="0"/>
              <a:t> is the largest power of 2 that goes into 86. The result is:</a:t>
            </a:r>
          </a:p>
          <a:p>
            <a:pPr>
              <a:spcAft>
                <a:spcPts val="5600"/>
              </a:spcAft>
            </a:pPr>
            <a:r>
              <a:rPr lang="en-US" sz="2000" dirty="0"/>
              <a:t>86 - 64 is 22. 32 is larger than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22</a:t>
            </a:r>
            <a:r>
              <a:rPr lang="en-US" sz="2000" dirty="0"/>
              <a:t>, so a 0 is placed in the bit for the value 32. 16 is less than 22, so a 1 is placed in the bit for the value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16</a:t>
            </a:r>
            <a:r>
              <a:rPr lang="en-US" sz="2000" dirty="0"/>
              <a:t>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2000" dirty="0"/>
              <a:t>22 - 16 is 6. 8 is larger than 6. </a:t>
            </a:r>
          </a:p>
          <a:p>
            <a:pPr>
              <a:spcAft>
                <a:spcPts val="5200"/>
              </a:spcAft>
            </a:pPr>
            <a:r>
              <a:rPr lang="en-US" sz="2000" dirty="0"/>
              <a:t>The bits 4+2 equal 6 so each of those bits become 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2000" dirty="0"/>
              <a:t>This 86 in decimal is 1010110 in binary. </a:t>
            </a:r>
            <a:r>
              <a:rPr lang="en-US" sz="2000" dirty="0">
                <a:solidFill>
                  <a:srgbClr val="00B050"/>
                </a:solidFill>
              </a:rPr>
              <a:t>86</a:t>
            </a:r>
            <a:r>
              <a:rPr lang="en-US" sz="2000" baseline="-25000" dirty="0">
                <a:solidFill>
                  <a:srgbClr val="00B050"/>
                </a:solidFill>
              </a:rPr>
              <a:t>10</a:t>
            </a:r>
            <a:r>
              <a:rPr lang="en-US" sz="2000" dirty="0">
                <a:solidFill>
                  <a:srgbClr val="00B050"/>
                </a:solidFill>
              </a:rPr>
              <a:t> = 1010110</a:t>
            </a:r>
            <a:r>
              <a:rPr lang="en-US" sz="2000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E4935-F3DA-564F-B2FB-8ED2D489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B58015-7AF3-164D-A307-88EF5842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487125"/>
              </p:ext>
            </p:extLst>
          </p:nvPr>
        </p:nvGraphicFramePr>
        <p:xfrm>
          <a:off x="1981200" y="2466188"/>
          <a:ext cx="2514603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144311317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90326474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47111192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06068097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196494380"/>
                    </a:ext>
                  </a:extLst>
                </a:gridCol>
                <a:gridCol w="413656">
                  <a:extLst>
                    <a:ext uri="{9D8B030D-6E8A-4147-A177-3AD203B41FA5}">
                      <a16:colId xmlns:a16="http://schemas.microsoft.com/office/drawing/2014/main" val="1396095675"/>
                    </a:ext>
                  </a:extLst>
                </a:gridCol>
                <a:gridCol w="304802">
                  <a:extLst>
                    <a:ext uri="{9D8B030D-6E8A-4147-A177-3AD203B41FA5}">
                      <a16:colId xmlns:a16="http://schemas.microsoft.com/office/drawing/2014/main" val="319985761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51529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61381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9B60F4-A723-5149-8B79-AA300B5A9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483299"/>
              </p:ext>
            </p:extLst>
          </p:nvPr>
        </p:nvGraphicFramePr>
        <p:xfrm>
          <a:off x="1991140" y="3816992"/>
          <a:ext cx="2514603" cy="602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144311317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90326474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47111192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06068097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19649438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39609567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199857616"/>
                    </a:ext>
                  </a:extLst>
                </a:gridCol>
              </a:tblGrid>
              <a:tr h="24621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?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5152931"/>
                  </a:ext>
                </a:extLst>
              </a:tr>
              <a:tr h="32828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61381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223342-8004-6C4E-A153-C7766225E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43104"/>
              </p:ext>
            </p:extLst>
          </p:nvPr>
        </p:nvGraphicFramePr>
        <p:xfrm>
          <a:off x="1981200" y="5140496"/>
          <a:ext cx="2514603" cy="57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144311317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903264746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47111192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06068097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19649438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396095675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199857616"/>
                    </a:ext>
                  </a:extLst>
                </a:gridCol>
              </a:tblGrid>
              <a:tr h="2251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5152931"/>
                  </a:ext>
                </a:extLst>
              </a:tr>
              <a:tr h="30018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61381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C6F27-36EB-DF4F-B0D7-8F0E4DC6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BCBC5-4769-A148-889F-03F01B94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7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FD9B-D1F5-8545-8FAF-E395C8BE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to decimal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55A8-65FB-6448-BAA8-E3B84AF5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Conversion of a number from binary to decimal:</a:t>
            </a:r>
          </a:p>
          <a:p>
            <a:endParaRPr lang="en-US" dirty="0"/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 =</a:t>
            </a:r>
          </a:p>
          <a:p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The value of N</a:t>
            </a:r>
            <a:r>
              <a:rPr lang="en-US" baseline="-25000" dirty="0"/>
              <a:t>2</a:t>
            </a:r>
            <a:r>
              <a:rPr lang="en-US" dirty="0"/>
              <a:t> in the Decimal Base N</a:t>
            </a:r>
            <a:r>
              <a:rPr lang="en-US" baseline="-25000" dirty="0"/>
              <a:t>10</a:t>
            </a:r>
            <a:r>
              <a:rPr lang="en-US" dirty="0"/>
              <a:t> is: </a:t>
            </a:r>
          </a:p>
          <a:p>
            <a:pPr>
              <a:spcAft>
                <a:spcPts val="600"/>
              </a:spcAft>
            </a:pPr>
            <a:r>
              <a:rPr lang="en-US" dirty="0"/>
              <a:t>N</a:t>
            </a:r>
            <a:r>
              <a:rPr lang="en-US" baseline="-25000" dirty="0"/>
              <a:t>10 </a:t>
            </a:r>
            <a:r>
              <a:rPr lang="en-US" dirty="0"/>
              <a:t>= 1 × 2</a:t>
            </a:r>
            <a:r>
              <a:rPr lang="en-US" baseline="30000" dirty="0"/>
              <a:t>9</a:t>
            </a:r>
            <a:r>
              <a:rPr lang="en-US" dirty="0"/>
              <a:t> + 0 × 2</a:t>
            </a:r>
            <a:r>
              <a:rPr lang="en-US" baseline="30000" dirty="0"/>
              <a:t>8</a:t>
            </a:r>
            <a:r>
              <a:rPr lang="en-US" dirty="0"/>
              <a:t> + 0 × 2</a:t>
            </a:r>
            <a:r>
              <a:rPr lang="en-US" baseline="30000" dirty="0"/>
              <a:t>7</a:t>
            </a:r>
            <a:r>
              <a:rPr lang="en-US" dirty="0"/>
              <a:t> + 0 × 2</a:t>
            </a:r>
            <a:r>
              <a:rPr lang="en-US" baseline="30000" dirty="0"/>
              <a:t>6 </a:t>
            </a:r>
            <a:r>
              <a:rPr lang="en-US" dirty="0"/>
              <a:t>+ 0 × 2</a:t>
            </a:r>
            <a:r>
              <a:rPr lang="en-US" baseline="30000" dirty="0"/>
              <a:t>5</a:t>
            </a:r>
            <a:r>
              <a:rPr lang="en-US" dirty="0"/>
              <a:t> +1 × 2</a:t>
            </a:r>
            <a:r>
              <a:rPr lang="en-US" baseline="30000" dirty="0"/>
              <a:t>4</a:t>
            </a:r>
            <a:r>
              <a:rPr lang="en-US" dirty="0"/>
              <a:t> +1 × 2</a:t>
            </a:r>
            <a:r>
              <a:rPr lang="en-US" baseline="30000" dirty="0"/>
              <a:t>3</a:t>
            </a:r>
            <a:r>
              <a:rPr lang="en-US" dirty="0"/>
              <a:t> + </a:t>
            </a:r>
          </a:p>
          <a:p>
            <a:pPr marL="635000">
              <a:spcAft>
                <a:spcPts val="600"/>
              </a:spcAft>
            </a:pPr>
            <a:r>
              <a:rPr lang="en-US" dirty="0"/>
              <a:t>0 × 2</a:t>
            </a:r>
            <a:r>
              <a:rPr lang="en-US" baseline="30000" dirty="0"/>
              <a:t>2</a:t>
            </a:r>
            <a:r>
              <a:rPr lang="en-US" dirty="0"/>
              <a:t>+ 0 × 2</a:t>
            </a:r>
            <a:r>
              <a:rPr lang="en-US" baseline="30000" dirty="0"/>
              <a:t>1</a:t>
            </a:r>
            <a:r>
              <a:rPr lang="en-US" dirty="0"/>
              <a:t> +1 × 2</a:t>
            </a:r>
            <a:r>
              <a:rPr lang="en-US" baseline="30000" dirty="0"/>
              <a:t>0</a:t>
            </a:r>
            <a:r>
              <a:rPr lang="en-US" dirty="0"/>
              <a:t> </a:t>
            </a:r>
          </a:p>
          <a:p>
            <a:pPr marL="457200">
              <a:spcAft>
                <a:spcPts val="600"/>
              </a:spcAft>
            </a:pPr>
            <a:r>
              <a:rPr lang="en-US" dirty="0"/>
              <a:t>= 537</a:t>
            </a:r>
          </a:p>
          <a:p>
            <a:endParaRPr lang="en-US" baseline="-250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C55B9-D8EC-384A-81B5-C94FB58C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31AE79-8AD2-DA40-91A0-4A0D05CB0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291687"/>
              </p:ext>
            </p:extLst>
          </p:nvPr>
        </p:nvGraphicFramePr>
        <p:xfrm>
          <a:off x="2819400" y="2514600"/>
          <a:ext cx="32004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42596442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1195848109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779080074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1443113176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903264746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1471111927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1060680975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119649438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1396095675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3199857616"/>
                    </a:ext>
                  </a:extLst>
                </a:gridCol>
              </a:tblGrid>
              <a:tr h="3918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5152931"/>
                  </a:ext>
                </a:extLst>
              </a:tr>
              <a:tr h="52251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61381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3CD48-83EC-844D-A7F3-8B726C3B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1488-C501-C145-B593-F78F3D23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30AA-A27A-B045-A4D1-EC934F43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conversion: bin()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AE8D-2C46-524B-8D3A-B66DF7659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The </a:t>
            </a:r>
            <a:r>
              <a:rPr lang="en-US" sz="2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bin() </a:t>
            </a:r>
            <a:r>
              <a:rPr lang="en-US" sz="2100" dirty="0"/>
              <a:t>function converts an integer to a binary string.</a:t>
            </a:r>
          </a:p>
          <a:p>
            <a:pPr>
              <a:spcAft>
                <a:spcPts val="600"/>
              </a:spcAft>
            </a:pPr>
            <a:r>
              <a:rPr lang="en-US" sz="2100" dirty="0">
                <a:solidFill>
                  <a:srgbClr val="00B050"/>
                </a:solidFill>
              </a:rPr>
              <a:t>input: </a:t>
            </a:r>
            <a:r>
              <a:rPr lang="en-US" sz="2100" dirty="0"/>
              <a:t>the integer to convert to binary</a:t>
            </a:r>
          </a:p>
          <a:p>
            <a:pPr>
              <a:spcAft>
                <a:spcPts val="600"/>
              </a:spcAft>
            </a:pPr>
            <a:r>
              <a:rPr lang="en-US" sz="2100" dirty="0">
                <a:solidFill>
                  <a:srgbClr val="00B050"/>
                </a:solidFill>
              </a:rPr>
              <a:t>output: </a:t>
            </a:r>
            <a:r>
              <a:rPr lang="en-US" sz="2100" dirty="0"/>
              <a:t>a binary string</a:t>
            </a:r>
          </a:p>
          <a:p>
            <a:r>
              <a:rPr lang="en-US" sz="2100" dirty="0"/>
              <a:t>If the input is not an integer, </a:t>
            </a:r>
            <a:r>
              <a:rPr lang="en-US" sz="2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bin()</a:t>
            </a:r>
            <a:r>
              <a:rPr lang="en-US" sz="2100" dirty="0"/>
              <a:t>raises a 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TypeError</a:t>
            </a:r>
            <a:r>
              <a:rPr lang="en-US" sz="2100" dirty="0"/>
              <a:t> exception.</a:t>
            </a:r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EAA35-59E4-914E-9640-0631F93E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0570C-A98F-0A44-BB7A-0D813427A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3657600"/>
            <a:ext cx="5879409" cy="2209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D59C7-1C15-5A43-817A-E201A3259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3CECA-B3FD-4548-B378-202951E2D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7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30AA-A27A-B045-A4D1-EC934F43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conversion: bin()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AE8D-2C46-524B-8D3A-B66DF7659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The </a:t>
            </a:r>
            <a:r>
              <a:rPr lang="en-US" sz="2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bin() </a:t>
            </a:r>
            <a:r>
              <a:rPr lang="en-US" sz="2100" dirty="0"/>
              <a:t>function converts an integer to a binary string.</a:t>
            </a:r>
          </a:p>
          <a:p>
            <a:pPr>
              <a:spcAft>
                <a:spcPts val="600"/>
              </a:spcAft>
            </a:pPr>
            <a:r>
              <a:rPr lang="en-US" sz="2100" dirty="0">
                <a:solidFill>
                  <a:srgbClr val="00B050"/>
                </a:solidFill>
              </a:rPr>
              <a:t>input: </a:t>
            </a:r>
            <a:r>
              <a:rPr lang="en-US" sz="2100" dirty="0"/>
              <a:t>the integer to convert to binary</a:t>
            </a:r>
          </a:p>
          <a:p>
            <a:pPr>
              <a:spcAft>
                <a:spcPts val="600"/>
              </a:spcAft>
            </a:pPr>
            <a:r>
              <a:rPr lang="en-US" sz="2100" dirty="0">
                <a:solidFill>
                  <a:srgbClr val="00B050"/>
                </a:solidFill>
              </a:rPr>
              <a:t>output: </a:t>
            </a:r>
            <a:r>
              <a:rPr lang="en-US" sz="2100" dirty="0"/>
              <a:t>a binary string</a:t>
            </a:r>
          </a:p>
          <a:p>
            <a:r>
              <a:rPr lang="en-US" sz="2100" dirty="0"/>
              <a:t>If the input is not an integer, </a:t>
            </a:r>
            <a:r>
              <a:rPr lang="en-US" sz="2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bin()</a:t>
            </a:r>
            <a:r>
              <a:rPr lang="en-US" sz="2100" dirty="0"/>
              <a:t>raises a 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TypeError</a:t>
            </a:r>
            <a:r>
              <a:rPr lang="en-US" sz="2100" dirty="0"/>
              <a:t> exception.</a:t>
            </a:r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EAA35-59E4-914E-9640-0631F93E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957400-13A5-2346-ACB7-64205C7B9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14" y="3505200"/>
            <a:ext cx="6504214" cy="25517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6F7AA-73E4-C44A-97D6-C34CC066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95851-03D7-C84B-AD91-02EA4ED7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30AA-A27A-B045-A4D1-EC934F43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conversion: int()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AE8D-2C46-524B-8D3A-B66DF7659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int() </a:t>
            </a:r>
            <a:r>
              <a:rPr lang="en-US" dirty="0"/>
              <a:t>function converts any base k number to decimal.</a:t>
            </a:r>
          </a:p>
          <a:p>
            <a:r>
              <a:rPr lang="en-US" dirty="0"/>
              <a:t>The syntax of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int()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method is: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int(x, base)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EAA35-59E4-914E-9640-0631F93E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CA002-0813-E847-8C56-7B725336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124200"/>
            <a:ext cx="5626275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3B5A5-A430-1F44-B78A-84BB0E796E21}"/>
              </a:ext>
            </a:extLst>
          </p:cNvPr>
          <p:cNvSpPr txBox="1"/>
          <p:nvPr/>
        </p:nvSpPr>
        <p:spPr>
          <a:xfrm>
            <a:off x="3352800" y="4178786"/>
            <a:ext cx="173736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8B0284"/>
                </a:solidFill>
              </a:rPr>
              <a:t>ABC is integer: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E2000-C06E-5746-B850-898C612C99C7}"/>
              </a:ext>
            </a:extLst>
          </p:cNvPr>
          <p:cNvSpPr txBox="1"/>
          <p:nvPr/>
        </p:nvSpPr>
        <p:spPr>
          <a:xfrm>
            <a:off x="2286000" y="4963933"/>
            <a:ext cx="3810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ABC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9A2CD-E643-1847-BD88-ED63AD0F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E2FE-9DAE-F540-B3FA-7F117D4C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30AA-A27A-B045-A4D1-EC934F43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conversion: int()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AE8D-2C46-524B-8D3A-B66DF7659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syntax of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int() </a:t>
            </a:r>
            <a:r>
              <a:rPr lang="en-US" dirty="0"/>
              <a:t>method is: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x,base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input 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: number or string to convert</a:t>
            </a:r>
          </a:p>
          <a:p>
            <a:r>
              <a:rPr lang="en-US" dirty="0"/>
              <a:t>input </a:t>
            </a:r>
            <a:r>
              <a:rPr lang="en-US" dirty="0">
                <a:solidFill>
                  <a:srgbClr val="00B050"/>
                </a:solidFill>
              </a:rPr>
              <a:t>base</a:t>
            </a:r>
            <a:r>
              <a:rPr lang="en-US" dirty="0"/>
              <a:t>: base of the number in x</a:t>
            </a:r>
          </a:p>
          <a:p>
            <a:r>
              <a:rPr lang="en-US" dirty="0"/>
              <a:t>output: an integer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EAA35-59E4-914E-9640-0631F93E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CA002-0813-E847-8C56-7B725336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3746500"/>
            <a:ext cx="2348648" cy="2120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6992B-C0F0-E342-98C9-C64D98FB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EE06F-DA97-B144-810E-954D3C99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number system?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8F362D-CC92-214B-9B43-F86E40185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number system is a writing system for expressing numbers. </a:t>
            </a:r>
          </a:p>
          <a:p>
            <a:r>
              <a:rPr lang="en-US" dirty="0"/>
              <a:t>It is composed of a collection of </a:t>
            </a:r>
            <a:r>
              <a:rPr lang="en-US" dirty="0">
                <a:solidFill>
                  <a:srgbClr val="00B050"/>
                </a:solidFill>
              </a:rPr>
              <a:t>symbols</a:t>
            </a:r>
            <a:r>
              <a:rPr lang="en-US" dirty="0"/>
              <a:t> used to represent small numbers, together with a system of rules for representing larger numbers. </a:t>
            </a:r>
            <a:endParaRPr lang="en-US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52C84-D428-4743-9EA9-B84A88EF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3429000"/>
            <a:ext cx="5486400" cy="1828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75D8C-A2C4-7E40-B521-7909DCFE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A3D18-1FBF-6143-9E81-49BB33C6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30AA-A27A-B045-A4D1-EC934F43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system: hexadecimal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AE8D-2C46-524B-8D3A-B66DF7659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Conversion using Python functions.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hex() </a:t>
            </a:r>
            <a:r>
              <a:rPr lang="en-US" dirty="0"/>
              <a:t>function converts an integer to a hexadecimal number.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EAA35-59E4-914E-9640-0631F93E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05041-AF35-5B44-BD69-0AF7D3654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48000"/>
            <a:ext cx="6210300" cy="139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FCA9C1-1455-054B-ABFD-A81DC8855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4627562"/>
            <a:ext cx="3263900" cy="10033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9D592-B26E-F244-999F-50FF68C6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CE109-78BC-E749-9A85-CCD7CFFA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092B-F5DD-CC4C-9B42-5F0171B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system: Binary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DB4C-A331-4A4F-A56F-4CF788932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Rules for binary addition</a:t>
            </a:r>
          </a:p>
          <a:p>
            <a:r>
              <a:rPr lang="en-US" dirty="0"/>
              <a:t>0 + 0 = 0 </a:t>
            </a:r>
          </a:p>
          <a:p>
            <a:r>
              <a:rPr lang="en-US" dirty="0"/>
              <a:t>0 + 1 = 1 </a:t>
            </a:r>
          </a:p>
          <a:p>
            <a:r>
              <a:rPr lang="en-US" dirty="0"/>
              <a:t>1 + 0 = 1 </a:t>
            </a:r>
          </a:p>
          <a:p>
            <a:r>
              <a:rPr lang="en-US" dirty="0"/>
              <a:t>1 + 1 = 10 </a:t>
            </a:r>
          </a:p>
          <a:p>
            <a:r>
              <a:rPr lang="en-US" dirty="0"/>
              <a:t>for 1 + 1, we write down a zero in the right-most column and </a:t>
            </a:r>
            <a:r>
              <a:rPr lang="en-US" dirty="0">
                <a:solidFill>
                  <a:srgbClr val="00B050"/>
                </a:solidFill>
              </a:rPr>
              <a:t>carry over </a:t>
            </a:r>
            <a:r>
              <a:rPr lang="en-US" dirty="0"/>
              <a:t>a one to the next column.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1C8AB-72EA-2449-9A80-2B722175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AF028-6A00-C848-9EF2-4ABBE039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CF60-E1C0-DF4B-A5FE-368F5417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2B2-78D0-8B4B-89F9-DC6815A3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system: Binary addition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6A1008-B6EA-7749-B853-E1E60C02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28800"/>
            <a:ext cx="6350000" cy="34417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631D1-CB64-6340-A6ED-883BF4A4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7814D-0A42-954A-94E1-BE9B80BAB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7A6E0-6FF6-3448-B4F8-5225E38F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system: bitwise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2E83BEA-CE60-DF4A-B75D-CE02BC1519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600201"/>
          <a:ext cx="8229600" cy="4400109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755080448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603324694"/>
                    </a:ext>
                  </a:extLst>
                </a:gridCol>
              </a:tblGrid>
              <a:tr h="6285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Operator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825143"/>
                  </a:ext>
                </a:extLst>
              </a:tr>
              <a:tr h="6285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~ </a:t>
                      </a:r>
                    </a:p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Binary NOT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Each bit of the output is 1 if the bit of x is 0, otherwise it is 0.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292982"/>
                  </a:ext>
                </a:extLst>
              </a:tr>
              <a:tr h="6285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&amp; </a:t>
                      </a:r>
                    </a:p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Binary AND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Each bit of the output is 1 if the bit of x AND the bit of y is 1, otherwise it's 0.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00251"/>
                  </a:ext>
                </a:extLst>
              </a:tr>
              <a:tr h="6285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| </a:t>
                      </a:r>
                    </a:p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Binary OR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Each bit of the output is 0 if the bit of x AND the bit of y is 0, otherwise it’s 1.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177075"/>
                  </a:ext>
                </a:extLst>
              </a:tr>
              <a:tr h="6285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^ </a:t>
                      </a:r>
                    </a:p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Binary XOR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Each bit of the output is 1 if the bit of x is the one complement of the bit of y, otherwise it's 0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836601"/>
                  </a:ext>
                </a:extLst>
              </a:tr>
              <a:tr h="6285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&lt;&lt; </a:t>
                      </a:r>
                    </a:p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Binary Left Shift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x &lt;&lt; y returns x with the bits shifted to the left by y places. </a:t>
                      </a:r>
                    </a:p>
                    <a:p>
                      <a:pPr algn="l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Performs a multiplication of x by 2</a:t>
                      </a:r>
                      <a:r>
                        <a:rPr lang="en-US" sz="1400" baseline="30000" dirty="0">
                          <a:effectLst/>
                          <a:latin typeface="Helvetica" pitchFamily="2" charset="0"/>
                        </a:rPr>
                        <a:t>y</a:t>
                      </a:r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816949"/>
                  </a:ext>
                </a:extLst>
              </a:tr>
              <a:tr h="6285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&gt;&gt; </a:t>
                      </a:r>
                    </a:p>
                    <a:p>
                      <a:pPr algn="ctr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Binary Right Shift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x &gt;&gt; y returns x with the bits shifted to the right by y places.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Performs a floor division of x by 2</a:t>
                      </a:r>
                      <a:r>
                        <a:rPr lang="en-US" sz="1400" baseline="30000" dirty="0">
                          <a:effectLst/>
                          <a:latin typeface="Helvetica" pitchFamily="2" charset="0"/>
                        </a:rPr>
                        <a:t>y</a:t>
                      </a:r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48562" marR="48562" marT="48562" marB="4856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0324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E94B9-E77F-A343-BDC8-E51BA87A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E275A-F4A3-8141-AFD7-AC40B9F1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</a:t>
            </a:r>
            <a:r>
              <a:rPr lang="en-US" dirty="0">
                <a:latin typeface="Helvetica" pitchFamily="2" charset="0"/>
              </a:rPr>
              <a:t>NOT (~)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E15680-FA37-3D46-9989-6CE7BCAD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The 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NOT</a:t>
            </a:r>
            <a:r>
              <a:rPr lang="en-US" dirty="0">
                <a:latin typeface="Helvetica" pitchFamily="2" charset="0"/>
              </a:rPr>
              <a:t> of a binary number is the value obtained by inverting all the bits in the binary number.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We flip 0 to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We flip 1 to 0</a:t>
            </a:r>
          </a:p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Truth table: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4B98A-C285-1C45-9384-B0B6A7AD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8592C-F1B2-3643-9EA5-1476C8E3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2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</a:t>
            </a:r>
            <a:r>
              <a:rPr lang="en-US" dirty="0">
                <a:latin typeface="Helvetica" pitchFamily="2" charset="0"/>
              </a:rPr>
              <a:t>NOT (~)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E15680-FA37-3D46-9989-6CE7BCAD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How to read the 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NOT</a:t>
            </a:r>
            <a:r>
              <a:rPr lang="en-US" dirty="0">
                <a:latin typeface="Helvetica" pitchFamily="2" charset="0"/>
              </a:rPr>
              <a:t> of a binary number?</a:t>
            </a:r>
          </a:p>
          <a:p>
            <a:r>
              <a:rPr lang="en-US" dirty="0">
                <a:latin typeface="Helvetica" pitchFamily="2" charset="0"/>
              </a:rPr>
              <a:t>In programming we read the 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NOT</a:t>
            </a:r>
            <a:r>
              <a:rPr lang="en-US" dirty="0">
                <a:latin typeface="Helvetica" pitchFamily="2" charset="0"/>
              </a:rPr>
              <a:t> of a binary number in 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2’s complement format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r>
              <a:rPr lang="en-US" dirty="0">
                <a:latin typeface="Helvetica" pitchFamily="2" charset="0"/>
              </a:rPr>
              <a:t>2's complement is a method of representing signed integers on computers.</a:t>
            </a:r>
          </a:p>
          <a:p>
            <a:r>
              <a:rPr lang="en-US" dirty="0">
                <a:latin typeface="Helvetica" pitchFamily="2" charset="0"/>
              </a:rPr>
              <a:t>To get the 2's complement of a binary number: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Invert all the bits.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Add 1 to the inverted bits.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8B0A3-37AF-BD4B-B5AD-3C2B574A9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8F563-D158-3041-9E2B-8791ED0C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E71F72E3-2BF0-408A-B225-84906C74FE13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26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1612900" y="0"/>
            <a:ext cx="9118600" cy="143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Two's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Complement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Arithmetic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066800" y="1885950"/>
            <a:ext cx="10210800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r>
              <a:rPr lang="en-US" altLang="en-US" dirty="0"/>
              <a:t>So far, the numbers we have discussed have had no size restriction on them</a:t>
            </a:r>
          </a:p>
          <a:p>
            <a:r>
              <a:rPr lang="en-US" altLang="en-US" dirty="0"/>
              <a:t>However, since computer arithmetic is performed in registers, this will restrict the size of the numbers</a:t>
            </a:r>
          </a:p>
          <a:p>
            <a:pPr lvl="1"/>
            <a:r>
              <a:rPr lang="en-US" altLang="en-US" sz="2600" dirty="0"/>
              <a:t>On some machines, this is 8 bits, others 16 bits, and others it is 32 or even 64 bits</a:t>
            </a:r>
          </a:p>
          <a:p>
            <a:pPr lvl="1"/>
            <a:r>
              <a:rPr lang="en-US" altLang="en-US" sz="2600" dirty="0"/>
              <a:t>To keep it simple, we'll use 4 bits at first</a:t>
            </a:r>
          </a:p>
        </p:txBody>
      </p:sp>
    </p:spTree>
    <p:extLst>
      <p:ext uri="{BB962C8B-B14F-4D97-AF65-F5344CB8AC3E}">
        <p14:creationId xmlns:p14="http://schemas.microsoft.com/office/powerpoint/2010/main" val="2261577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0A5A79FB-0F28-4F18-939B-38A262D7ADAB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27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24" name="Text Box 3"/>
          <p:cNvSpPr txBox="1">
            <a:spLocks noChangeArrowheads="1"/>
          </p:cNvSpPr>
          <p:nvPr/>
        </p:nvSpPr>
        <p:spPr bwMode="auto">
          <a:xfrm>
            <a:off x="990600" y="-61913"/>
            <a:ext cx="9829800" cy="143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The Fabulous Four-bit Machine (FFM)</a:t>
            </a:r>
            <a:r>
              <a:rPr lang="ar-SA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‏</a:t>
            </a:r>
            <a:endParaRPr lang="en-US" altLang="en-US" sz="3600" dirty="0">
              <a:solidFill>
                <a:schemeClr val="accent2">
                  <a:lumMod val="75000"/>
                </a:schemeClr>
              </a:solidFill>
              <a:latin typeface="Helvetica Regular" pitchFamily="2" charset="0"/>
              <a:ea typeface="+mj-ea"/>
              <a:cs typeface="+mj-cs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143000" y="1885957"/>
            <a:ext cx="10210800" cy="434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r>
              <a:rPr lang="en-US" altLang="en-US" sz="3000" dirty="0"/>
              <a:t>The possible numbers it can hold are: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0000, 0001, 0010, 0011, 0100, 0101, 0110, 0111,</a:t>
            </a:r>
          </a:p>
          <a:p>
            <a:pPr lvl="1">
              <a:lnSpc>
                <a:spcPct val="80000"/>
              </a:lnSpc>
              <a:buFont typeface="Monotype Sorts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1000, 1001, 1010, 1011, 1100, 1101, 1110, 1111</a:t>
            </a:r>
            <a:r>
              <a:rPr lang="en-US" altLang="en-US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In order to identify particular bits in a byte or word, we use the following terms:</a:t>
            </a:r>
          </a:p>
          <a:p>
            <a:pPr lvl="1">
              <a:lnSpc>
                <a:spcPct val="80000"/>
              </a:lnSpc>
            </a:pPr>
            <a:r>
              <a:rPr lang="en-US" altLang="en-US" dirty="0" err="1"/>
              <a:t>lsb</a:t>
            </a:r>
            <a:r>
              <a:rPr lang="en-US" altLang="en-US" dirty="0"/>
              <a:t> -- least significant bit -- rightmost bit position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always numbered as bit 0</a:t>
            </a:r>
          </a:p>
          <a:p>
            <a:pPr lvl="1">
              <a:lnSpc>
                <a:spcPct val="80000"/>
              </a:lnSpc>
            </a:pPr>
            <a:r>
              <a:rPr lang="en-US" altLang="en-US" dirty="0" err="1"/>
              <a:t>msb</a:t>
            </a:r>
            <a:r>
              <a:rPr lang="en-US" altLang="en-US" dirty="0"/>
              <a:t> -- most significant bit -- leftmost bit position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on FFM it is bit 3</a:t>
            </a:r>
          </a:p>
        </p:txBody>
      </p:sp>
    </p:spTree>
    <p:extLst>
      <p:ext uri="{BB962C8B-B14F-4D97-AF65-F5344CB8AC3E}">
        <p14:creationId xmlns:p14="http://schemas.microsoft.com/office/powerpoint/2010/main" val="3180839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5DAA18DB-619E-4240-8EE3-DABAC986C83A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28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1930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Unsigned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Integers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990600" y="1885950"/>
            <a:ext cx="104394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700"/>
              </a:spcBef>
            </a:pPr>
            <a:r>
              <a:rPr lang="en-US" altLang="en-US" sz="2800" dirty="0"/>
              <a:t>An unsigned integer is one which is never negative (addresses of memory locations, ASCII codes, counters, etc.)</a:t>
            </a:r>
            <a:r>
              <a:rPr lang="ar-SA" altLang="en-US" sz="2800" dirty="0"/>
              <a:t>‏</a:t>
            </a:r>
            <a:endParaRPr lang="en-US" altLang="en-US" sz="2800" dirty="0"/>
          </a:p>
          <a:p>
            <a:pPr>
              <a:spcBef>
                <a:spcPts val="700"/>
              </a:spcBef>
            </a:pPr>
            <a:r>
              <a:rPr lang="en-US" altLang="en-US" sz="2800" dirty="0"/>
              <a:t>On the FFM, then, we can represent numbers from 0 to 15 (</a:t>
            </a:r>
            <a:r>
              <a:rPr lang="en-US" altLang="en-US" sz="2800" dirty="0" smtClean="0"/>
              <a:t>0000 </a:t>
            </a:r>
            <a:r>
              <a:rPr lang="en-US" altLang="en-US" sz="2800" dirty="0"/>
              <a:t>to </a:t>
            </a:r>
            <a:r>
              <a:rPr lang="en-US" altLang="en-US" sz="2800" dirty="0" smtClean="0"/>
              <a:t>1111)</a:t>
            </a:r>
            <a:r>
              <a:rPr lang="ar-SA" altLang="en-US" sz="2800" dirty="0"/>
              <a:t>‏</a:t>
            </a:r>
            <a:endParaRPr lang="en-US" altLang="en-US" sz="2800" dirty="0"/>
          </a:p>
          <a:p>
            <a:pPr lvl="1">
              <a:spcBef>
                <a:spcPts val="600"/>
              </a:spcBef>
            </a:pPr>
            <a:r>
              <a:rPr lang="en-US" altLang="en-US" sz="2400" dirty="0"/>
              <a:t>On the Intel 8086 the range of integers is 0 to 2</a:t>
            </a:r>
            <a:r>
              <a:rPr lang="en-US" altLang="en-US" sz="2400" baseline="30000" dirty="0"/>
              <a:t>16</a:t>
            </a:r>
            <a:r>
              <a:rPr lang="en-US" altLang="en-US" sz="2400" dirty="0"/>
              <a:t>-1 (0 to 65535); on the 386 it is 0 to 2</a:t>
            </a:r>
            <a:r>
              <a:rPr lang="en-US" altLang="en-US" sz="2400" baseline="30000" dirty="0"/>
              <a:t>32</a:t>
            </a:r>
            <a:r>
              <a:rPr lang="en-US" altLang="en-US" sz="2400" dirty="0"/>
              <a:t>-1.</a:t>
            </a:r>
          </a:p>
          <a:p>
            <a:pPr>
              <a:spcBef>
                <a:spcPts val="700"/>
              </a:spcBef>
            </a:pPr>
            <a:r>
              <a:rPr lang="en-US" altLang="en-US" sz="2800" dirty="0"/>
              <a:t>If the </a:t>
            </a:r>
            <a:r>
              <a:rPr lang="en-US" altLang="en-US" sz="2800" dirty="0" err="1"/>
              <a:t>lsb</a:t>
            </a:r>
            <a:r>
              <a:rPr lang="en-US" altLang="en-US" sz="2800" dirty="0"/>
              <a:t> is 0, the number is even; if it is 1, the number is odd</a:t>
            </a:r>
          </a:p>
        </p:txBody>
      </p:sp>
    </p:spTree>
    <p:extLst>
      <p:ext uri="{BB962C8B-B14F-4D97-AF65-F5344CB8AC3E}">
        <p14:creationId xmlns:p14="http://schemas.microsoft.com/office/powerpoint/2010/main" val="187735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4605BAAE-0791-4CC3-9635-26144D786F62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29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1930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Signed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Integers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990600" y="1885950"/>
            <a:ext cx="101346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r>
              <a:rPr lang="en-US" altLang="en-US" dirty="0"/>
              <a:t>How do we represent negative numbers?</a:t>
            </a:r>
          </a:p>
          <a:p>
            <a:r>
              <a:rPr lang="en-US" altLang="en-US" dirty="0"/>
              <a:t>We have three possible methods:</a:t>
            </a:r>
          </a:p>
          <a:p>
            <a:pPr lvl="1"/>
            <a:r>
              <a:rPr lang="en-US" altLang="en-US" dirty="0"/>
              <a:t>Sign and magnitude</a:t>
            </a:r>
          </a:p>
          <a:p>
            <a:pPr lvl="1"/>
            <a:r>
              <a:rPr lang="en-US" altLang="en-US" dirty="0"/>
              <a:t>One's complement</a:t>
            </a:r>
          </a:p>
          <a:p>
            <a:pPr lvl="1"/>
            <a:r>
              <a:rPr lang="en-US" altLang="en-US" dirty="0"/>
              <a:t>Two's complement</a:t>
            </a:r>
          </a:p>
        </p:txBody>
      </p:sp>
    </p:spTree>
    <p:extLst>
      <p:ext uri="{BB962C8B-B14F-4D97-AF65-F5344CB8AC3E}">
        <p14:creationId xmlns:p14="http://schemas.microsoft.com/office/powerpoint/2010/main" val="20213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6CA4EB65-5A19-E342-8A68-42A79B2DC1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30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a 32-bit instruction</a:t>
            </a:r>
          </a:p>
        </p:txBody>
      </p:sp>
      <p:pic>
        <p:nvPicPr>
          <p:cNvPr id="24578" name="Picture 3" descr="LDR-instr.jpg">
            <a:extLst>
              <a:ext uri="{FF2B5EF4-FFF2-40B4-BE49-F238E27FC236}">
                <a16:creationId xmlns:a16="http://schemas.microsoft.com/office/drawing/2014/main" id="{ECE4C80E-0402-5B4B-97D0-F776E14A7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84537"/>
            <a:ext cx="78486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5">
            <a:extLst>
              <a:ext uri="{FF2B5EF4-FFF2-40B4-BE49-F238E27FC236}">
                <a16:creationId xmlns:a16="http://schemas.microsoft.com/office/drawing/2014/main" id="{B7A0E024-59A4-6343-A91B-3BF054A3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3894138"/>
            <a:ext cx="239264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2400"/>
              <a:t>32 bit ARM LDR</a:t>
            </a:r>
          </a:p>
        </p:txBody>
      </p:sp>
      <p:sp>
        <p:nvSpPr>
          <p:cNvPr id="24583" name="TextBox 8">
            <a:extLst>
              <a:ext uri="{FF2B5EF4-FFF2-40B4-BE49-F238E27FC236}">
                <a16:creationId xmlns:a16="http://schemas.microsoft.com/office/drawing/2014/main" id="{E4FE8945-88BD-914A-947E-8F7EF983F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1" y="2598738"/>
            <a:ext cx="6083717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Courier" pitchFamily="2" charset="0"/>
              </a:rPr>
              <a:t>LDR &lt;Rd&gt;, [&lt;Rn&gt;, #&lt;immed_5&gt; * 4]</a:t>
            </a:r>
          </a:p>
        </p:txBody>
      </p:sp>
      <p:sp>
        <p:nvSpPr>
          <p:cNvPr id="24584" name="TextBox 8">
            <a:extLst>
              <a:ext uri="{FF2B5EF4-FFF2-40B4-BE49-F238E27FC236}">
                <a16:creationId xmlns:a16="http://schemas.microsoft.com/office/drawing/2014/main" id="{E80184C0-0017-6D4D-A356-AAC376EC4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3894137"/>
            <a:ext cx="572593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1400" i="1">
                <a:solidFill>
                  <a:srgbClr val="FF0000"/>
                </a:solidFill>
              </a:rPr>
              <a:t>cond</a:t>
            </a:r>
            <a:br>
              <a:rPr lang="en-US" altLang="en-US" sz="1400" i="1">
                <a:solidFill>
                  <a:srgbClr val="FF0000"/>
                </a:solidFill>
              </a:rPr>
            </a:br>
            <a:r>
              <a:rPr lang="en-US" altLang="en-US" sz="1400" i="1">
                <a:solidFill>
                  <a:srgbClr val="FF0000"/>
                </a:solidFill>
              </a:rPr>
              <a:t>code</a:t>
            </a:r>
          </a:p>
        </p:txBody>
      </p:sp>
      <p:sp>
        <p:nvSpPr>
          <p:cNvPr id="24585" name="TextBox 9">
            <a:extLst>
              <a:ext uri="{FF2B5EF4-FFF2-40B4-BE49-F238E27FC236}">
                <a16:creationId xmlns:a16="http://schemas.microsoft.com/office/drawing/2014/main" id="{B73ADF97-6551-9847-9FC9-F32D6F223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1" y="3894137"/>
            <a:ext cx="572593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1400" i="1">
                <a:solidFill>
                  <a:srgbClr val="FF0000"/>
                </a:solidFill>
              </a:rPr>
              <a:t>op</a:t>
            </a:r>
            <a:br>
              <a:rPr lang="en-US" altLang="en-US" sz="1400" i="1">
                <a:solidFill>
                  <a:srgbClr val="FF0000"/>
                </a:solidFill>
              </a:rPr>
            </a:br>
            <a:r>
              <a:rPr lang="en-US" altLang="en-US" sz="1400" i="1">
                <a:solidFill>
                  <a:srgbClr val="FF0000"/>
                </a:solidFill>
              </a:rPr>
              <a:t>code</a:t>
            </a:r>
          </a:p>
        </p:txBody>
      </p:sp>
      <p:sp>
        <p:nvSpPr>
          <p:cNvPr id="24586" name="TextBox 10">
            <a:extLst>
              <a:ext uri="{FF2B5EF4-FFF2-40B4-BE49-F238E27FC236}">
                <a16:creationId xmlns:a16="http://schemas.microsoft.com/office/drawing/2014/main" id="{7ECAC3F1-AB4D-1B4C-863E-CDEF139DD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1" y="3817938"/>
            <a:ext cx="880369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en-US" sz="1400" i="1">
                <a:solidFill>
                  <a:srgbClr val="FF0000"/>
                </a:solidFill>
              </a:rPr>
              <a:t>reserved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1EA262-A832-6847-B61C-67A6ABE9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503D2-6F69-1145-94EA-4E07E85E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EBE91-4A2E-424A-81BF-48CEC447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6939178E-639F-43D9-9EBD-4B3FDEC7BD41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30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1930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Sign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and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Magnitude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838200" y="1885950"/>
            <a:ext cx="10439400" cy="466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700"/>
              </a:spcBef>
            </a:pPr>
            <a:r>
              <a:rPr lang="en-US" altLang="en-US" sz="2800" dirty="0"/>
              <a:t>The </a:t>
            </a:r>
            <a:r>
              <a:rPr lang="en-US" altLang="en-US" sz="2800" b="1" dirty="0" err="1"/>
              <a:t>msb</a:t>
            </a:r>
            <a:r>
              <a:rPr lang="en-US" altLang="en-US" sz="2800" dirty="0"/>
              <a:t> of the number represents the sign of the number</a:t>
            </a:r>
          </a:p>
          <a:p>
            <a:pPr>
              <a:spcBef>
                <a:spcPts val="700"/>
              </a:spcBef>
            </a:pPr>
            <a:r>
              <a:rPr lang="en-US" altLang="en-US" sz="2800" dirty="0"/>
              <a:t>0 means positive, 1 means negative</a:t>
            </a:r>
          </a:p>
          <a:p>
            <a:pPr>
              <a:spcBef>
                <a:spcPts val="700"/>
              </a:spcBef>
            </a:pPr>
            <a:r>
              <a:rPr lang="en-US" altLang="en-US" sz="2800" dirty="0"/>
              <a:t>On FFM</a:t>
            </a:r>
          </a:p>
          <a:p>
            <a:pPr lvl="1">
              <a:spcBef>
                <a:spcPts val="600"/>
              </a:spcBef>
            </a:pPr>
            <a:r>
              <a:rPr lang="en-US" altLang="en-US" sz="2400" b="1" dirty="0">
                <a:latin typeface="Courier New" panose="02070309020205020404" pitchFamily="49" charset="0"/>
              </a:rPr>
              <a:t>0000</a:t>
            </a:r>
            <a:r>
              <a:rPr lang="en-US" altLang="en-US" sz="2400" dirty="0"/>
              <a:t> to </a:t>
            </a:r>
            <a:r>
              <a:rPr lang="en-US" altLang="en-US" sz="2400" b="1" dirty="0">
                <a:latin typeface="Courier New" panose="02070309020205020404" pitchFamily="49" charset="0"/>
              </a:rPr>
              <a:t>0111</a:t>
            </a:r>
            <a:r>
              <a:rPr lang="en-US" altLang="en-US" sz="2400" dirty="0"/>
              <a:t> represent 0 - 7</a:t>
            </a:r>
          </a:p>
          <a:p>
            <a:pPr lvl="1">
              <a:spcBef>
                <a:spcPts val="600"/>
              </a:spcBef>
            </a:pPr>
            <a:r>
              <a:rPr lang="en-US" altLang="en-US" sz="2400" b="1" dirty="0">
                <a:latin typeface="Courier New" panose="02070309020205020404" pitchFamily="49" charset="0"/>
              </a:rPr>
              <a:t>1001</a:t>
            </a:r>
            <a:r>
              <a:rPr lang="en-US" altLang="en-US" sz="2400" dirty="0"/>
              <a:t> to </a:t>
            </a:r>
            <a:r>
              <a:rPr lang="en-US" altLang="en-US" sz="2400" b="1" dirty="0">
                <a:latin typeface="Courier New" panose="02070309020205020404" pitchFamily="49" charset="0"/>
              </a:rPr>
              <a:t>1111</a:t>
            </a:r>
            <a:r>
              <a:rPr lang="en-US" altLang="en-US" sz="2400" dirty="0"/>
              <a:t> represent -1 to -7</a:t>
            </a:r>
          </a:p>
          <a:p>
            <a:pPr lvl="1">
              <a:spcBef>
                <a:spcPts val="600"/>
              </a:spcBef>
            </a:pPr>
            <a:r>
              <a:rPr lang="en-US" altLang="en-US" sz="2400" b="1" dirty="0">
                <a:latin typeface="Courier New" panose="02070309020205020404" pitchFamily="49" charset="0"/>
              </a:rPr>
              <a:t>1000</a:t>
            </a:r>
            <a:r>
              <a:rPr lang="en-US" altLang="en-US" sz="2400" dirty="0"/>
              <a:t> is not used ( negative </a:t>
            </a:r>
            <a:r>
              <a:rPr lang="en-US" altLang="en-US" sz="2400" b="1" dirty="0">
                <a:latin typeface="Courier New" panose="02070309020205020404" pitchFamily="49" charset="0"/>
              </a:rPr>
              <a:t>0</a:t>
            </a:r>
            <a:r>
              <a:rPr lang="en-US" altLang="en-US" sz="2400" dirty="0"/>
              <a:t>)</a:t>
            </a:r>
            <a:r>
              <a:rPr lang="ar-SA" altLang="en-US" sz="2400" dirty="0"/>
              <a:t>‏</a:t>
            </a:r>
            <a:endParaRPr lang="en-US" altLang="en-US" sz="2400" dirty="0"/>
          </a:p>
          <a:p>
            <a:pPr>
              <a:spcBef>
                <a:spcPts val="700"/>
              </a:spcBef>
            </a:pPr>
            <a:r>
              <a:rPr lang="en-US" altLang="en-US" sz="2800" dirty="0"/>
              <a:t>Easy to understand, but doesn't work well in computer circuits (too many special cases)</a:t>
            </a:r>
            <a:r>
              <a:rPr lang="ar-SA" altLang="en-US" sz="2800" dirty="0"/>
              <a:t>‏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5187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D136DECE-C90E-49A5-9BAB-53A624B37ACC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31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1930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One's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Complement</a:t>
            </a:r>
          </a:p>
        </p:txBody>
      </p:sp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914400" y="1885950"/>
            <a:ext cx="105918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700"/>
              </a:spcBef>
            </a:pPr>
            <a:r>
              <a:rPr lang="en-US" altLang="en-US" sz="2800" dirty="0"/>
              <a:t>The </a:t>
            </a:r>
            <a:r>
              <a:rPr lang="en-US" altLang="en-US" sz="2800" b="1" i="1" dirty="0"/>
              <a:t>one's complement</a:t>
            </a:r>
            <a:r>
              <a:rPr lang="en-US" altLang="en-US" sz="2800" dirty="0"/>
              <a:t> of an integer is obtained by complementing each bit</a:t>
            </a:r>
          </a:p>
          <a:p>
            <a:pPr lvl="1">
              <a:spcBef>
                <a:spcPts val="600"/>
              </a:spcBef>
            </a:pPr>
            <a:r>
              <a:rPr lang="en-US" altLang="en-US" sz="2400" dirty="0"/>
              <a:t>The one's complement of 5 </a:t>
            </a:r>
            <a:r>
              <a:rPr lang="en-US" altLang="en-US" sz="2400" dirty="0" smtClean="0"/>
              <a:t>(</a:t>
            </a:r>
            <a:r>
              <a:rPr lang="en-US" altLang="en-US" sz="1800" dirty="0" smtClean="0"/>
              <a:t>0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b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0101</a:t>
            </a:r>
            <a:r>
              <a:rPr lang="en-US" altLang="en-US" sz="2400" dirty="0" smtClean="0"/>
              <a:t>)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0b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1010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= -5 </a:t>
            </a:r>
          </a:p>
          <a:p>
            <a:pPr lvl="1">
              <a:spcBef>
                <a:spcPts val="600"/>
              </a:spcBef>
            </a:pPr>
            <a:r>
              <a:rPr lang="en-US" altLang="en-US" sz="2400" dirty="0"/>
              <a:t>The one's complement of 0 </a:t>
            </a:r>
            <a:r>
              <a:rPr lang="en-US" altLang="en-US" sz="2400" dirty="0" smtClean="0"/>
              <a:t>(</a:t>
            </a:r>
            <a:r>
              <a:rPr lang="en-US" altLang="en-US" sz="1800" dirty="0" smtClean="0"/>
              <a:t>0b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0000</a:t>
            </a:r>
            <a:r>
              <a:rPr lang="en-US" altLang="en-US" sz="2400" dirty="0" smtClean="0"/>
              <a:t>)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0b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1111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= -0 (</a:t>
            </a:r>
            <a:r>
              <a:rPr lang="en-US" altLang="en-US" sz="2400" i="1" dirty="0">
                <a:latin typeface="Times New Roman" panose="02020603050405020304" pitchFamily="18" charset="0"/>
              </a:rPr>
              <a:t>here we go again</a:t>
            </a:r>
            <a:r>
              <a:rPr lang="en-US" altLang="en-US" sz="2400" dirty="0"/>
              <a:t>)</a:t>
            </a:r>
            <a:r>
              <a:rPr lang="ar-SA" altLang="en-US" sz="2400" dirty="0"/>
              <a:t>‏</a:t>
            </a:r>
            <a:endParaRPr lang="en-US" altLang="en-US" sz="2400" dirty="0"/>
          </a:p>
          <a:p>
            <a:pPr>
              <a:spcBef>
                <a:spcPts val="700"/>
              </a:spcBef>
            </a:pPr>
            <a:r>
              <a:rPr lang="en-US" altLang="en-US" sz="2800" dirty="0"/>
              <a:t>- 5 + 5 = </a:t>
            </a:r>
            <a:r>
              <a:rPr lang="en-US" altLang="en-US" sz="2800" b="1" dirty="0">
                <a:latin typeface="Courier New" panose="02070309020205020404" pitchFamily="49" charset="0"/>
              </a:rPr>
              <a:t>0101</a:t>
            </a:r>
            <a:r>
              <a:rPr lang="en-US" altLang="en-US" sz="2800" dirty="0"/>
              <a:t> + </a:t>
            </a:r>
            <a:r>
              <a:rPr lang="en-US" altLang="en-US" sz="2800" b="1" dirty="0">
                <a:latin typeface="Courier New" panose="02070309020205020404" pitchFamily="49" charset="0"/>
              </a:rPr>
              <a:t>1010</a:t>
            </a:r>
            <a:r>
              <a:rPr lang="en-US" altLang="en-US" sz="2800" dirty="0"/>
              <a:t> = </a:t>
            </a:r>
            <a:r>
              <a:rPr lang="en-US" altLang="en-US" sz="2800" b="1" dirty="0">
                <a:latin typeface="Courier New" panose="02070309020205020404" pitchFamily="49" charset="0"/>
              </a:rPr>
              <a:t>1111</a:t>
            </a:r>
            <a:r>
              <a:rPr lang="en-US" altLang="en-US" sz="2800" dirty="0"/>
              <a:t> = </a:t>
            </a:r>
            <a:r>
              <a:rPr lang="en-US" altLang="en-US" sz="2800" b="1" dirty="0">
                <a:latin typeface="Courier New" panose="02070309020205020404" pitchFamily="49" charset="0"/>
              </a:rPr>
              <a:t>-0</a:t>
            </a:r>
          </a:p>
          <a:p>
            <a:pPr>
              <a:spcBef>
                <a:spcPts val="700"/>
              </a:spcBef>
            </a:pPr>
            <a:r>
              <a:rPr lang="en-US" altLang="en-US" sz="2800" dirty="0"/>
              <a:t>The negative 0 problem can be solved by using </a:t>
            </a:r>
            <a:r>
              <a:rPr lang="en-US" altLang="en-US" sz="2800" b="1" i="1" dirty="0"/>
              <a:t>two's complement</a:t>
            </a:r>
          </a:p>
        </p:txBody>
      </p:sp>
    </p:spTree>
    <p:extLst>
      <p:ext uri="{BB962C8B-B14F-4D97-AF65-F5344CB8AC3E}">
        <p14:creationId xmlns:p14="http://schemas.microsoft.com/office/powerpoint/2010/main" val="1270838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B09AF74F-DBA2-4248-B11B-7EE8DEADFE6A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32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1930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Two's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Complement</a:t>
            </a: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762000" y="1885950"/>
            <a:ext cx="10668000" cy="464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altLang="en-US" sz="2800" dirty="0"/>
              <a:t>To get the two's complement of an integer, just add 1 to its one's complement</a:t>
            </a:r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altLang="en-US" sz="2800" dirty="0"/>
              <a:t>The two's complement of 5 (</a:t>
            </a:r>
            <a:r>
              <a:rPr lang="en-US" altLang="en-US" sz="2800" b="1" dirty="0">
                <a:latin typeface="Courier New" panose="02070309020205020404" pitchFamily="49" charset="0"/>
              </a:rPr>
              <a:t>0101</a:t>
            </a:r>
            <a:r>
              <a:rPr lang="en-US" altLang="en-US" sz="2800" dirty="0"/>
              <a:t>) is </a:t>
            </a:r>
            <a:r>
              <a:rPr lang="en-US" altLang="en-US" sz="2800" b="1" dirty="0">
                <a:latin typeface="Courier New" panose="02070309020205020404" pitchFamily="49" charset="0"/>
              </a:rPr>
              <a:t>1010+1</a:t>
            </a:r>
            <a:r>
              <a:rPr lang="en-US" altLang="en-US" sz="2800" dirty="0"/>
              <a:t> = </a:t>
            </a:r>
            <a:r>
              <a:rPr lang="en-US" altLang="en-US" sz="2800" b="1" dirty="0">
                <a:latin typeface="Courier New" panose="02070309020205020404" pitchFamily="49" charset="0"/>
              </a:rPr>
              <a:t>1011</a:t>
            </a:r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altLang="en-US" sz="2800" dirty="0"/>
              <a:t>When we add 5 and -5 we get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0101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altLang="en-US" sz="2400" b="1" u="sng" dirty="0">
                <a:latin typeface="Courier New" panose="02070309020205020404" pitchFamily="49" charset="0"/>
              </a:rPr>
              <a:t> 1011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10000</a:t>
            </a:r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altLang="en-US" sz="2800" dirty="0"/>
              <a:t>Because the FFM can only hold 4 bits, the 1 carried out from the </a:t>
            </a:r>
            <a:r>
              <a:rPr lang="en-US" altLang="en-US" sz="2800" dirty="0" err="1"/>
              <a:t>msb</a:t>
            </a:r>
            <a:r>
              <a:rPr lang="en-US" altLang="en-US" sz="2800" dirty="0"/>
              <a:t> is lost and the 4-bit result is 0</a:t>
            </a:r>
          </a:p>
        </p:txBody>
      </p:sp>
    </p:spTree>
    <p:extLst>
      <p:ext uri="{BB962C8B-B14F-4D97-AF65-F5344CB8AC3E}">
        <p14:creationId xmlns:p14="http://schemas.microsoft.com/office/powerpoint/2010/main" val="2635105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CC7769A5-9A39-4F04-9EE7-F462EEA50997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33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838200" y="73030"/>
            <a:ext cx="10515600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90000"/>
              </a:lnSpc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Complementing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the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Complements</a:t>
            </a:r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685800" y="1885957"/>
            <a:ext cx="10668000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800"/>
              </a:spcBef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Tahoma" panose="020B0604030504040204" pitchFamily="34" charset="0"/>
              </a:rPr>
              <a:t>It should be obvious that taking the 1's complement of a number twice will give the original number  ( -(-5) = 5)</a:t>
            </a:r>
            <a:r>
              <a:rPr lang="ar-SA" altLang="en-US" sz="3200" dirty="0">
                <a:solidFill>
                  <a:srgbClr val="000000"/>
                </a:solidFill>
                <a:latin typeface="Tahoma" panose="020B0604030504040204" pitchFamily="34" charset="0"/>
              </a:rPr>
              <a:t>‏</a:t>
            </a:r>
            <a:endParaRPr lang="en-US" altLang="en-US" sz="32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spcBef>
                <a:spcPts val="800"/>
              </a:spcBef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Tahoma" panose="020B0604030504040204" pitchFamily="34" charset="0"/>
              </a:rPr>
              <a:t>If the 2's complement is to be useful, it must have the same property</a:t>
            </a:r>
          </a:p>
          <a:p>
            <a:pPr>
              <a:spcBef>
                <a:spcPts val="700"/>
              </a:spcBef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Tahoma" panose="020B0604030504040204" pitchFamily="34" charset="0"/>
              </a:rPr>
              <a:t>5 = 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0101</a:t>
            </a:r>
            <a:r>
              <a:rPr lang="en-US" altLang="en-US" sz="2800" dirty="0">
                <a:solidFill>
                  <a:srgbClr val="000000"/>
                </a:solidFill>
                <a:latin typeface="Tahoma" panose="020B0604030504040204" pitchFamily="34" charset="0"/>
              </a:rPr>
              <a:t>,  -5 = 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1011</a:t>
            </a:r>
            <a:r>
              <a:rPr lang="en-US" altLang="en-US" sz="2800" dirty="0">
                <a:solidFill>
                  <a:srgbClr val="000000"/>
                </a:solidFill>
                <a:latin typeface="Tahoma" panose="020B0604030504040204" pitchFamily="34" charset="0"/>
              </a:rPr>
              <a:t>, -(-5) = 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0100+1</a:t>
            </a:r>
            <a:r>
              <a:rPr lang="en-US" altLang="en-US" sz="2800" dirty="0">
                <a:solidFill>
                  <a:srgbClr val="000000"/>
                </a:solidFill>
                <a:latin typeface="Tahoma" panose="020B0604030504040204" pitchFamily="34" charset="0"/>
              </a:rPr>
              <a:t> = 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0101</a:t>
            </a:r>
          </a:p>
          <a:p>
            <a:pPr>
              <a:spcBef>
                <a:spcPts val="700"/>
              </a:spcBef>
              <a:buClr>
                <a:srgbClr val="FFCC00"/>
              </a:buClr>
            </a:pPr>
            <a:endParaRPr lang="en-US" alt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69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07DF7F78-9DE9-4A26-9794-7937539B53B6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34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1930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Moving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past 4 bits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0" y="1885950"/>
            <a:ext cx="106680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700"/>
              </a:spcBef>
            </a:pPr>
            <a:r>
              <a:rPr lang="en-US" altLang="en-US" sz="2800" dirty="0"/>
              <a:t>Everything true of the FFM is still true for 8, 16, 32, or even 64 bit machines</a:t>
            </a:r>
          </a:p>
          <a:p>
            <a:pPr>
              <a:lnSpc>
                <a:spcPct val="90000"/>
              </a:lnSpc>
              <a:spcBef>
                <a:spcPts val="700"/>
              </a:spcBef>
            </a:pPr>
            <a:r>
              <a:rPr lang="en-US" altLang="en-US" sz="2800" dirty="0"/>
              <a:t>Example: Show how the base-10 integer -97 would be represented in (a) 8 bits and (b) in 16 bits, expressing the answer in hex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dirty="0"/>
              <a:t>(a)</a:t>
            </a:r>
            <a:r>
              <a:rPr lang="ar-SA" altLang="en-US" sz="2000" dirty="0"/>
              <a:t>‏</a:t>
            </a:r>
            <a:endParaRPr lang="en-US" altLang="en-US" sz="2000" dirty="0"/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200" dirty="0"/>
              <a:t>  </a:t>
            </a:r>
            <a:r>
              <a:rPr lang="en-US" altLang="en-US" sz="2200" b="1" dirty="0">
                <a:latin typeface="Courier New" panose="02070309020205020404" pitchFamily="49" charset="0"/>
              </a:rPr>
              <a:t>97 = 6x16+1 = </a:t>
            </a:r>
            <a:r>
              <a:rPr lang="en-US" altLang="en-US" sz="2200" b="1" dirty="0" smtClean="0">
                <a:latin typeface="Courier New" panose="02070309020205020404" pitchFamily="49" charset="0"/>
              </a:rPr>
              <a:t>0x61 </a:t>
            </a:r>
            <a:r>
              <a:rPr lang="en-US" altLang="en-US" sz="2200" b="1" dirty="0">
                <a:latin typeface="Courier New" panose="02070309020205020404" pitchFamily="49" charset="0"/>
              </a:rPr>
              <a:t>= </a:t>
            </a:r>
            <a:r>
              <a:rPr lang="en-US" altLang="en-US" sz="2200" b="1" dirty="0" smtClean="0">
                <a:latin typeface="Courier New" panose="02070309020205020404" pitchFamily="49" charset="0"/>
              </a:rPr>
              <a:t>0b0110 0001</a:t>
            </a:r>
            <a:endParaRPr lang="en-US" altLang="en-US" sz="2200" b="1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200" b="1" dirty="0">
                <a:latin typeface="Courier New" panose="02070309020205020404" pitchFamily="49" charset="0"/>
              </a:rPr>
              <a:t>-97 = 1001 1110 + 1 = </a:t>
            </a:r>
            <a:r>
              <a:rPr lang="en-US" altLang="en-US" sz="2200" b="1" dirty="0" smtClean="0">
                <a:latin typeface="Courier New" panose="02070309020205020404" pitchFamily="49" charset="0"/>
              </a:rPr>
              <a:t>0b1001 </a:t>
            </a:r>
            <a:r>
              <a:rPr lang="en-US" altLang="en-US" sz="2200" b="1" dirty="0">
                <a:latin typeface="Courier New" panose="02070309020205020404" pitchFamily="49" charset="0"/>
              </a:rPr>
              <a:t>1111b = </a:t>
            </a:r>
            <a:r>
              <a:rPr lang="en-US" altLang="en-US" sz="2200" b="1" dirty="0" smtClean="0">
                <a:latin typeface="Courier New" panose="02070309020205020404" pitchFamily="49" charset="0"/>
              </a:rPr>
              <a:t>0x9F</a:t>
            </a:r>
            <a:endParaRPr lang="en-US" altLang="en-US" sz="22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000" dirty="0"/>
              <a:t>(b)</a:t>
            </a:r>
            <a:r>
              <a:rPr lang="ar-SA" altLang="en-US" sz="2000" dirty="0"/>
              <a:t>‏</a:t>
            </a:r>
            <a:endParaRPr lang="en-US" altLang="en-US" sz="2000" dirty="0"/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200" b="1" dirty="0">
                <a:latin typeface="Courier New" panose="02070309020205020404" pitchFamily="49" charset="0"/>
              </a:rPr>
              <a:t> 97 = </a:t>
            </a:r>
            <a:r>
              <a:rPr lang="en-US" altLang="en-US" sz="2200" b="1" dirty="0" smtClean="0">
                <a:latin typeface="Courier New" panose="02070309020205020404" pitchFamily="49" charset="0"/>
              </a:rPr>
              <a:t>0b0000 </a:t>
            </a:r>
            <a:r>
              <a:rPr lang="en-US" altLang="en-US" sz="2200" b="1" dirty="0">
                <a:latin typeface="Courier New" panose="02070309020205020404" pitchFamily="49" charset="0"/>
              </a:rPr>
              <a:t>0000 0110 </a:t>
            </a:r>
            <a:r>
              <a:rPr lang="en-US" altLang="en-US" sz="2200" b="1" dirty="0" smtClean="0">
                <a:latin typeface="Courier New" panose="02070309020205020404" pitchFamily="49" charset="0"/>
              </a:rPr>
              <a:t>0001</a:t>
            </a:r>
            <a:endParaRPr lang="en-US" altLang="en-US" sz="2200" b="1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200" b="1" dirty="0">
                <a:latin typeface="Courier New" panose="02070309020205020404" pitchFamily="49" charset="0"/>
              </a:rPr>
              <a:t>-97 = </a:t>
            </a:r>
            <a:r>
              <a:rPr lang="en-US" altLang="en-US" sz="2200" b="1" dirty="0" smtClean="0">
                <a:latin typeface="Courier New" panose="02070309020205020404" pitchFamily="49" charset="0"/>
              </a:rPr>
              <a:t>0b1111 </a:t>
            </a:r>
            <a:r>
              <a:rPr lang="en-US" altLang="en-US" sz="2200" b="1" dirty="0">
                <a:latin typeface="Courier New" panose="02070309020205020404" pitchFamily="49" charset="0"/>
              </a:rPr>
              <a:t>1111 1001 </a:t>
            </a:r>
            <a:r>
              <a:rPr lang="en-US" altLang="en-US" sz="2200" b="1" dirty="0" smtClean="0">
                <a:latin typeface="Courier New" panose="02070309020205020404" pitchFamily="49" charset="0"/>
              </a:rPr>
              <a:t>1111 </a:t>
            </a:r>
            <a:r>
              <a:rPr lang="en-US" altLang="en-US" sz="2200" b="1" dirty="0">
                <a:latin typeface="Courier New" panose="02070309020205020404" pitchFamily="49" charset="0"/>
              </a:rPr>
              <a:t>= </a:t>
            </a:r>
            <a:r>
              <a:rPr lang="en-US" altLang="en-US" sz="2200" b="1" dirty="0" smtClean="0">
                <a:latin typeface="Courier New" panose="02070309020205020404" pitchFamily="49" charset="0"/>
              </a:rPr>
              <a:t>0xFF9F</a:t>
            </a:r>
            <a:endParaRPr lang="en-US" altLang="en-US" sz="2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86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17E57D82-2019-43FA-9AEE-5622A28D7D72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35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1828800" y="2857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Decimal</a:t>
            </a:r>
            <a:r>
              <a:rPr lang="en-US" altLang="en-US" sz="4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Interpretation</a:t>
            </a: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914400" y="1885950"/>
            <a:ext cx="10439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400" dirty="0"/>
              <a:t>We have seen how signed and unsigned decimal integers may be represented in the computer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400" dirty="0"/>
              <a:t>The reverse problem is how to interpret the contents as a signed or unsigned integer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400" dirty="0"/>
              <a:t>Unsigned is relatively straightforward -- just do a hex to decimal conversion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400" dirty="0"/>
              <a:t>Signed is more difficult -- if the </a:t>
            </a:r>
            <a:r>
              <a:rPr lang="en-US" altLang="en-US" sz="2400" dirty="0" err="1"/>
              <a:t>msb</a:t>
            </a:r>
            <a:r>
              <a:rPr lang="en-US" altLang="en-US" sz="2400" dirty="0"/>
              <a:t> is 0, the number is positive, and the conversion is the same as unsigned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400" dirty="0"/>
              <a:t>If the </a:t>
            </a:r>
            <a:r>
              <a:rPr lang="en-US" altLang="en-US" sz="2400" dirty="0" err="1"/>
              <a:t>msb</a:t>
            </a:r>
            <a:r>
              <a:rPr lang="en-US" altLang="en-US" sz="2400" dirty="0"/>
              <a:t> is 1, the number is negative -- to find its value, takes the two's complement, convert to decimal, and prefix a minus sign</a:t>
            </a:r>
          </a:p>
        </p:txBody>
      </p:sp>
    </p:spTree>
    <p:extLst>
      <p:ext uri="{BB962C8B-B14F-4D97-AF65-F5344CB8AC3E}">
        <p14:creationId xmlns:p14="http://schemas.microsoft.com/office/powerpoint/2010/main" val="10386486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28CC9CCA-A956-477C-91CF-A78D99218411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36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533400" y="-61913"/>
            <a:ext cx="10591800" cy="143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Signed and Unsigned Interpretations</a:t>
            </a: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1981200" y="1676400"/>
            <a:ext cx="81788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Hex 		Unsigned decimal		Signed decimal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0000			     0			     0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0001			     1			     1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0002			     2			     2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. . .			. . .				. . .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0009			     9			     9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000A			    10			    10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. . .			. . .				. . .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7FFE			 32766			 32766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7FFF			 32767			 32767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8000			 32768			-32768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8001			 32769			-32767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. . .			. . .				. . .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FFFE			 65534			    -2</a:t>
            </a:r>
          </a:p>
          <a:p>
            <a:pPr>
              <a:lnSpc>
                <a:spcPct val="70000"/>
              </a:lnSpc>
              <a:spcBef>
                <a:spcPts val="500"/>
              </a:spcBef>
              <a:buClr>
                <a:srgbClr val="FFCC00"/>
              </a:buClr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FFFF			 65535			    -1</a:t>
            </a:r>
          </a:p>
        </p:txBody>
      </p:sp>
    </p:spTree>
    <p:extLst>
      <p:ext uri="{BB962C8B-B14F-4D97-AF65-F5344CB8AC3E}">
        <p14:creationId xmlns:p14="http://schemas.microsoft.com/office/powerpoint/2010/main" val="7850079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/>
          <p:cNvSpPr txBox="1">
            <a:spLocks noChangeArrowheads="1"/>
          </p:cNvSpPr>
          <p:nvPr/>
        </p:nvSpPr>
        <p:spPr bwMode="auto">
          <a:xfrm>
            <a:off x="4038600" y="6229350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ctr">
              <a:spcBef>
                <a:spcPts val="750"/>
              </a:spcBef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©1999-2017 by Timothy J. McGuire, Ph.D.</a:t>
            </a:r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82550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 algn="r">
              <a:spcBef>
                <a:spcPts val="875"/>
              </a:spcBef>
            </a:pPr>
            <a:fld id="{2533F349-F2AB-4506-9807-82F57F74CB2F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r">
                <a:spcBef>
                  <a:spcPts val="875"/>
                </a:spcBef>
              </a:pPr>
              <a:t>37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1930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9pPr>
          </a:lstStyle>
          <a:p>
            <a:pPr>
              <a:buFont typeface="Tahoma" panose="020B0604030504040204" pitchFamily="34" charset="0"/>
              <a:buNone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Helvetica Regular" pitchFamily="2" charset="0"/>
                <a:ea typeface="+mj-ea"/>
                <a:cs typeface="+mj-cs"/>
              </a:rPr>
              <a:t>Example</a:t>
            </a: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914400" y="1828800"/>
            <a:ext cx="102108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1pPr>
            <a:lvl2pPr marL="741363" indent="-284163">
              <a:spcBef>
                <a:spcPts val="7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100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cs typeface="DejaVu Sans" panose="020B0603030804020204" pitchFamily="34" charset="0"/>
              </a:defRPr>
            </a:lvl9pPr>
          </a:lstStyle>
          <a:p>
            <a:pPr>
              <a:spcBef>
                <a:spcPts val="700"/>
              </a:spcBef>
            </a:pPr>
            <a:r>
              <a:rPr lang="en-US" altLang="en-US" sz="2800" dirty="0"/>
              <a:t>Suppose </a:t>
            </a:r>
            <a:r>
              <a:rPr lang="en-US" altLang="en-US" sz="2800" dirty="0" smtClean="0"/>
              <a:t>a register </a:t>
            </a:r>
            <a:r>
              <a:rPr lang="en-US" altLang="en-US" sz="2800" dirty="0"/>
              <a:t>contains </a:t>
            </a:r>
            <a:r>
              <a:rPr lang="en-US" altLang="en-US" sz="2800" dirty="0" smtClean="0"/>
              <a:t>0xFE0C</a:t>
            </a:r>
            <a:endParaRPr lang="en-US" altLang="en-US" sz="2800" dirty="0"/>
          </a:p>
          <a:p>
            <a:pPr lvl="1">
              <a:spcBef>
                <a:spcPts val="600"/>
              </a:spcBef>
            </a:pPr>
            <a:r>
              <a:rPr lang="en-US" altLang="en-US" sz="2400" dirty="0"/>
              <a:t>The unsigned decimal interpretation is:</a:t>
            </a:r>
          </a:p>
          <a:p>
            <a:pPr lvl="2">
              <a:spcBef>
                <a:spcPts val="500"/>
              </a:spcBef>
            </a:pPr>
            <a:r>
              <a:rPr lang="en-US" altLang="en-US" sz="2000" dirty="0"/>
              <a:t>65036</a:t>
            </a:r>
          </a:p>
          <a:p>
            <a:pPr lvl="1">
              <a:spcBef>
                <a:spcPts val="600"/>
              </a:spcBef>
            </a:pPr>
            <a:r>
              <a:rPr lang="en-US" altLang="en-US" sz="2400" dirty="0"/>
              <a:t>To find the signed interpretation:</a:t>
            </a:r>
          </a:p>
          <a:p>
            <a:pPr lvl="2">
              <a:spcBef>
                <a:spcPct val="0"/>
              </a:spcBef>
            </a:pPr>
            <a:r>
              <a:rPr lang="en-US" altLang="en-US" dirty="0" smtClean="0"/>
              <a:t>0xFE0C </a:t>
            </a:r>
            <a:r>
              <a:rPr lang="en-US" altLang="en-US" dirty="0"/>
              <a:t>= 		</a:t>
            </a:r>
            <a:r>
              <a:rPr lang="en-US" altLang="en-US" b="1" dirty="0">
                <a:latin typeface="Courier New" panose="02070309020205020404" pitchFamily="49" charset="0"/>
              </a:rPr>
              <a:t>1111 1110 0000 1100</a:t>
            </a:r>
          </a:p>
          <a:p>
            <a:pPr lvl="2">
              <a:spcBef>
                <a:spcPct val="0"/>
              </a:spcBef>
            </a:pPr>
            <a:r>
              <a:rPr lang="en-US" altLang="en-US" dirty="0"/>
              <a:t>1's </a:t>
            </a:r>
            <a:r>
              <a:rPr lang="en-US" altLang="en-US" dirty="0" err="1"/>
              <a:t>cmplment</a:t>
            </a:r>
            <a:r>
              <a:rPr lang="en-US" altLang="en-US" dirty="0"/>
              <a:t>= 	</a:t>
            </a:r>
            <a:r>
              <a:rPr lang="en-US" altLang="en-US" b="1" dirty="0">
                <a:latin typeface="Courier New" panose="02070309020205020404" pitchFamily="49" charset="0"/>
              </a:rPr>
              <a:t>0000 0001 1111 0011</a:t>
            </a:r>
          </a:p>
          <a:p>
            <a:pPr lvl="4">
              <a:spcBef>
                <a:spcPct val="0"/>
              </a:spcBef>
              <a:buFont typeface="Tahoma" panose="020B0604030504040204" pitchFamily="34" charset="0"/>
              <a:buNone/>
            </a:pPr>
            <a:r>
              <a:rPr lang="en-US" altLang="en-US" dirty="0"/>
              <a:t> 			</a:t>
            </a:r>
            <a:r>
              <a:rPr lang="en-US" altLang="en-US" sz="2400" b="1" dirty="0">
                <a:latin typeface="Courier New" panose="02070309020205020404" pitchFamily="49" charset="0"/>
              </a:rPr>
              <a:t>_________________</a:t>
            </a:r>
            <a:r>
              <a:rPr lang="en-US" altLang="en-US" sz="2400" b="1" u="sng" dirty="0">
                <a:latin typeface="Courier New" panose="02070309020205020404" pitchFamily="49" charset="0"/>
              </a:rPr>
              <a:t>+1</a:t>
            </a:r>
          </a:p>
          <a:p>
            <a:pPr lvl="4">
              <a:spcBef>
                <a:spcPct val="0"/>
              </a:spcBef>
              <a:buFont typeface="Courier New" panose="02070309020205020404" pitchFamily="49" charset="0"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		0000 0001 1111 0100</a:t>
            </a:r>
          </a:p>
          <a:p>
            <a:pPr lvl="4">
              <a:spcBef>
                <a:spcPct val="0"/>
              </a:spcBef>
              <a:buFont typeface="Courier New" panose="02070309020205020404" pitchFamily="49" charset="0"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= </a:t>
            </a:r>
            <a:r>
              <a:rPr lang="en-US" altLang="en-US" sz="2400" b="1" dirty="0" smtClean="0">
                <a:latin typeface="Courier New" panose="02070309020205020404" pitchFamily="49" charset="0"/>
              </a:rPr>
              <a:t>0x01F4 </a:t>
            </a:r>
            <a:r>
              <a:rPr lang="en-US" altLang="en-US" sz="2400" b="1" dirty="0">
                <a:latin typeface="Courier New" panose="02070309020205020404" pitchFamily="49" charset="0"/>
              </a:rPr>
              <a:t>= 500</a:t>
            </a:r>
            <a:r>
              <a:rPr lang="en-US" altLang="en-US" sz="2400" b="1" dirty="0"/>
              <a:t> </a:t>
            </a:r>
          </a:p>
          <a:p>
            <a:pPr lvl="4">
              <a:spcBef>
                <a:spcPts val="600"/>
              </a:spcBef>
              <a:buNone/>
            </a:pPr>
            <a:r>
              <a:rPr lang="en-US" altLang="en-US" sz="2400" dirty="0"/>
              <a:t>Thus, </a:t>
            </a:r>
            <a:r>
              <a:rPr lang="en-US" altLang="en-US" sz="2400" dirty="0" smtClean="0"/>
              <a:t>the register </a:t>
            </a:r>
            <a:r>
              <a:rPr lang="en-US" altLang="en-US" sz="2400" dirty="0"/>
              <a:t>contains -500</a:t>
            </a:r>
          </a:p>
        </p:txBody>
      </p:sp>
    </p:spTree>
    <p:extLst>
      <p:ext uri="{BB962C8B-B14F-4D97-AF65-F5344CB8AC3E}">
        <p14:creationId xmlns:p14="http://schemas.microsoft.com/office/powerpoint/2010/main" val="3463114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</a:t>
            </a:r>
            <a:r>
              <a:rPr lang="en-US" dirty="0">
                <a:latin typeface="Helvetica" pitchFamily="2" charset="0"/>
              </a:rPr>
              <a:t>NOT (~)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E15680-FA37-3D46-9989-6CE7BCAD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Helvetica" pitchFamily="2" charset="0"/>
              </a:rPr>
              <a:t>e.g.: What is ~12 in binary and in decimal?</a:t>
            </a:r>
          </a:p>
          <a:p>
            <a:r>
              <a:rPr lang="en-US" dirty="0">
                <a:latin typeface="Helvetica" pitchFamily="2" charset="0"/>
              </a:rPr>
              <a:t>Convert 12 to binary: 12 = 1100</a:t>
            </a:r>
          </a:p>
          <a:p>
            <a:r>
              <a:rPr lang="en-US" dirty="0">
                <a:latin typeface="Helvetica" pitchFamily="2" charset="0"/>
              </a:rPr>
              <a:t>Flip to bits: ~12 = 0011</a:t>
            </a:r>
          </a:p>
          <a:p>
            <a:r>
              <a:rPr lang="en-US" dirty="0">
                <a:latin typeface="Helvetica" pitchFamily="2" charset="0"/>
              </a:rPr>
              <a:t>To read 0011 in decimal, perform the 2’s complement of 0011.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1101 = 13</a:t>
            </a:r>
          </a:p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Answer: </a:t>
            </a:r>
            <a:r>
              <a:rPr lang="en-US" dirty="0">
                <a:latin typeface="Helvetica" pitchFamily="2" charset="0"/>
              </a:rPr>
              <a:t>~12 = 0011 = -13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66A6C7-6771-CF42-BA45-D1D37217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331744"/>
              </p:ext>
            </p:extLst>
          </p:nvPr>
        </p:nvGraphicFramePr>
        <p:xfrm>
          <a:off x="2057400" y="3505200"/>
          <a:ext cx="40386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1837">
                  <a:extLst>
                    <a:ext uri="{9D8B030D-6E8A-4147-A177-3AD203B41FA5}">
                      <a16:colId xmlns:a16="http://schemas.microsoft.com/office/drawing/2014/main" val="775068069"/>
                    </a:ext>
                  </a:extLst>
                </a:gridCol>
                <a:gridCol w="2236763">
                  <a:extLst>
                    <a:ext uri="{9D8B030D-6E8A-4147-A177-3AD203B41FA5}">
                      <a16:colId xmlns:a16="http://schemas.microsoft.com/office/drawing/2014/main" val="272830367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000" dirty="0">
                          <a:latin typeface="Helvetica" pitchFamily="2" charset="0"/>
                        </a:rPr>
                        <a:t>2’s complement of 0011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7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~12: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Helvetica" pitchFamily="2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94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flip the bits: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itchFamily="2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1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" pitchFamily="2" charset="0"/>
                        </a:rPr>
                        <a:t>add 1: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Helvetica" pitchFamily="2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66711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0BE9A-EFCC-8D46-B320-72D19402D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EE36C-8984-B143-98F4-75AE8164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</a:t>
            </a:r>
            <a:r>
              <a:rPr lang="en-US" dirty="0">
                <a:latin typeface="Helvetica" pitchFamily="2" charset="0"/>
              </a:rPr>
              <a:t>NOT (~)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2FBC7-3124-C84A-9702-FFE63BFA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42F3C-0159-0B4C-AF56-35557924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397B-5094-CC4C-8400-EB61C944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of a 32-bit instruction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487CB9-E2BB-0140-AB6C-263BC49AA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4531" y="1969691"/>
            <a:ext cx="8229601" cy="28121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2364C-B13F-7C4A-8EA4-3497A5E4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F319F-6DEC-C941-B3FF-7BCD4374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2AEBC-4C02-B94B-B4EE-2D91967A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</a:t>
            </a:r>
            <a:r>
              <a:rPr lang="en-US" dirty="0">
                <a:latin typeface="Helvetica" pitchFamily="2" charset="0"/>
              </a:rPr>
              <a:t>AND (&amp;)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E15680-FA37-3D46-9989-6CE7BCAD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Helvetica" pitchFamily="2" charset="0"/>
              </a:rPr>
              <a:t>The AND of a set of operands is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1</a:t>
            </a:r>
            <a:r>
              <a:rPr lang="en-US" sz="2400" dirty="0">
                <a:latin typeface="Helvetica" pitchFamily="2" charset="0"/>
              </a:rPr>
              <a:t> if and only if all of the operands are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1</a:t>
            </a:r>
            <a:r>
              <a:rPr lang="en-US" sz="2400" dirty="0">
                <a:latin typeface="Helvetica" pitchFamily="2" charset="0"/>
              </a:rPr>
              <a:t>’s. </a:t>
            </a:r>
          </a:p>
          <a:p>
            <a:endParaRPr lang="en-US" sz="2400" dirty="0">
              <a:solidFill>
                <a:srgbClr val="00B05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Truth table: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4CE84-FC04-A344-BE27-24C5EF8C3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29A7A-4214-7648-9EA1-5DB95AAD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3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</a:t>
            </a:r>
            <a:r>
              <a:rPr lang="en-US" dirty="0">
                <a:latin typeface="Helvetica" pitchFamily="2" charset="0"/>
              </a:rPr>
              <a:t>AND (&amp;)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82A81F-2595-2F4D-9016-59F1BCDF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112E-56A1-8747-9DCD-CC1463C6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</a:t>
            </a:r>
            <a:r>
              <a:rPr lang="en-US" dirty="0">
                <a:latin typeface="Helvetica" pitchFamily="2" charset="0"/>
              </a:rPr>
              <a:t>OR (|)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E15680-FA37-3D46-9989-6CE7BCAD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Helvetica" pitchFamily="2" charset="0"/>
              </a:rPr>
              <a:t>The OR of a set of operands is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1</a:t>
            </a:r>
            <a:r>
              <a:rPr lang="en-US" sz="2400" dirty="0">
                <a:latin typeface="Helvetica" pitchFamily="2" charset="0"/>
              </a:rPr>
              <a:t> if at least one of the operands is a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1</a:t>
            </a:r>
            <a:r>
              <a:rPr lang="en-US" sz="2400" dirty="0">
                <a:latin typeface="Helvetica" pitchFamily="2" charset="0"/>
              </a:rPr>
              <a:t>. </a:t>
            </a:r>
          </a:p>
          <a:p>
            <a:endParaRPr lang="en-US" sz="2400" dirty="0">
              <a:solidFill>
                <a:srgbClr val="00B05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Truth table: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19ED5-6891-FB48-AE71-2A657477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D59AE-1CF6-644B-9374-27C0215FB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</a:t>
            </a:r>
            <a:r>
              <a:rPr lang="en-US" dirty="0">
                <a:latin typeface="Helvetica" pitchFamily="2" charset="0"/>
              </a:rPr>
              <a:t>OR (|)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494A6-1C1C-6841-B54E-D8BCB08E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71E17-75B1-044F-B4BA-D350E133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X</a:t>
            </a:r>
            <a:r>
              <a:rPr lang="en-US" dirty="0">
                <a:latin typeface="Helvetica" pitchFamily="2" charset="0"/>
              </a:rPr>
              <a:t>OR (^)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E15680-FA37-3D46-9989-6CE7BCAD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Helvetica" pitchFamily="2" charset="0"/>
              </a:rPr>
              <a:t>The XOR of a set of operands is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1</a:t>
            </a:r>
            <a:r>
              <a:rPr lang="en-US" sz="2400" dirty="0">
                <a:latin typeface="Helvetica" pitchFamily="2" charset="0"/>
              </a:rPr>
              <a:t> if both the operands differ. </a:t>
            </a:r>
          </a:p>
          <a:p>
            <a:endParaRPr lang="en-US" sz="2400" dirty="0">
              <a:solidFill>
                <a:srgbClr val="00B05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Truth table: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F2F61-4493-5344-8A4D-D6E750C4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2F04A-F24E-8C4F-8693-3B9E5F59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operator: X</a:t>
            </a:r>
            <a:r>
              <a:rPr lang="en-US" dirty="0">
                <a:latin typeface="Helvetica" pitchFamily="2" charset="0"/>
              </a:rPr>
              <a:t>OR (^)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F043E-652E-CE4E-AA79-0997A730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173AA-8794-DF4D-8D35-C4F45ECA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Left shift: (&lt;&lt;)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E15680-FA37-3D46-9989-6CE7BCAD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t"/>
            <a:r>
              <a:rPr lang="en-US" sz="2400" dirty="0">
                <a:latin typeface="Helvetica" pitchFamily="2" charset="0"/>
              </a:rPr>
              <a:t>A logical shift is a bitwise operation that shifts all the bits of its operand.</a:t>
            </a:r>
          </a:p>
          <a:p>
            <a:pPr fontAlgn="t"/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x &lt;&lt; n </a:t>
            </a:r>
            <a:r>
              <a:rPr lang="en-US" sz="2400" dirty="0">
                <a:latin typeface="Helvetica" pitchFamily="2" charset="0"/>
              </a:rPr>
              <a:t>is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x</a:t>
            </a:r>
            <a:r>
              <a:rPr lang="en-US" sz="2400" dirty="0">
                <a:latin typeface="Helvetica" pitchFamily="2" charset="0"/>
              </a:rPr>
              <a:t> with the bits shifted to the left by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n</a:t>
            </a:r>
            <a:r>
              <a:rPr lang="en-US" sz="2400" dirty="0">
                <a:latin typeface="Helvetica" pitchFamily="2" charset="0"/>
              </a:rPr>
              <a:t> places. </a:t>
            </a:r>
          </a:p>
          <a:p>
            <a:pPr fontAlgn="t"/>
            <a:r>
              <a:rPr lang="en-US" sz="2400" dirty="0">
                <a:latin typeface="Helvetica" pitchFamily="2" charset="0"/>
              </a:rPr>
              <a:t>Note: the left shift performs a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multiplication</a:t>
            </a:r>
            <a:r>
              <a:rPr lang="en-US" sz="2400" dirty="0">
                <a:latin typeface="Helvetica" pitchFamily="2" charset="0"/>
              </a:rPr>
              <a:t> of x by 2</a:t>
            </a:r>
            <a:r>
              <a:rPr lang="en-US" sz="2400" baseline="30000" dirty="0">
                <a:latin typeface="Helvetica" pitchFamily="2" charset="0"/>
              </a:rPr>
              <a:t>n</a:t>
            </a:r>
            <a:r>
              <a:rPr lang="en-US" sz="2400" dirty="0">
                <a:latin typeface="Helvetica" pitchFamily="2" charset="0"/>
              </a:rPr>
              <a:t>.</a:t>
            </a:r>
          </a:p>
          <a:p>
            <a:endParaRPr lang="en-US" sz="2400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89FFB2-4AB5-2A4F-AE0A-94099E1B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14A52-9D58-A644-A27C-416A5965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6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Left shift: (&lt;&lt;)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60673-97A3-0244-9BEE-0B4D622A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C9A31-4BF3-D94B-ACEC-2C0D930D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92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Right shift: (&gt;&gt;)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E15680-FA37-3D46-9989-6CE7BCAD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t"/>
            <a:r>
              <a:rPr lang="en-US" sz="2400" dirty="0">
                <a:latin typeface="Helvetica" pitchFamily="2" charset="0"/>
              </a:rPr>
              <a:t>A logical shift is a bitwise operation that shifts all the bits of its operand.</a:t>
            </a:r>
          </a:p>
          <a:p>
            <a:pPr fontAlgn="t"/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x &gt;&gt; n </a:t>
            </a:r>
            <a:r>
              <a:rPr lang="en-US" sz="2400" dirty="0">
                <a:latin typeface="Helvetica" pitchFamily="2" charset="0"/>
              </a:rPr>
              <a:t>is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x</a:t>
            </a:r>
            <a:r>
              <a:rPr lang="en-US" sz="2400" dirty="0">
                <a:latin typeface="Helvetica" pitchFamily="2" charset="0"/>
              </a:rPr>
              <a:t> with the bits shifted to the right by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n</a:t>
            </a:r>
            <a:r>
              <a:rPr lang="en-US" sz="2400" dirty="0">
                <a:latin typeface="Helvetica" pitchFamily="2" charset="0"/>
              </a:rPr>
              <a:t> places. </a:t>
            </a:r>
          </a:p>
          <a:p>
            <a:pPr fontAlgn="t"/>
            <a:r>
              <a:rPr lang="en-US" sz="2400" dirty="0">
                <a:latin typeface="Helvetica" pitchFamily="2" charset="0"/>
              </a:rPr>
              <a:t>Note: the right shift performs a </a:t>
            </a:r>
            <a:r>
              <a:rPr lang="en-US" sz="2400" dirty="0">
                <a:solidFill>
                  <a:srgbClr val="00B050"/>
                </a:solidFill>
                <a:latin typeface="Helvetica" pitchFamily="2" charset="0"/>
              </a:rPr>
              <a:t>floor division </a:t>
            </a:r>
            <a:r>
              <a:rPr lang="en-US" sz="2400" dirty="0">
                <a:latin typeface="Helvetica" pitchFamily="2" charset="0"/>
              </a:rPr>
              <a:t>of x by 2</a:t>
            </a:r>
            <a:r>
              <a:rPr lang="en-US" sz="2400" baseline="30000" dirty="0">
                <a:latin typeface="Helvetica" pitchFamily="2" charset="0"/>
              </a:rPr>
              <a:t>n</a:t>
            </a:r>
            <a:r>
              <a:rPr lang="en-US" sz="2400" dirty="0">
                <a:latin typeface="Helvetica" pitchFamily="2" charset="0"/>
              </a:rPr>
              <a:t>.</a:t>
            </a:r>
          </a:p>
          <a:p>
            <a:endParaRPr lang="en-US" sz="2400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8F995-9B7C-9E4B-AB53-E2F6EDF3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D8A5C-CA16-634E-A127-92FF608C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BD25-55C3-2748-929F-0230B27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Right shift: (&gt;&gt;)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7A43-AE21-9744-98A3-90DDECB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5F922-E845-3049-97D9-FBB3334DD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8E287-05D4-D84A-88A0-05D1FACB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unary number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8F362D-CC92-214B-9B43-F86E40185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first numeral system we learn ?</a:t>
            </a:r>
          </a:p>
          <a:p>
            <a:r>
              <a:rPr lang="en-US" dirty="0"/>
              <a:t>What is the most natural numeral system? </a:t>
            </a:r>
          </a:p>
          <a:p>
            <a:endParaRPr lang="en-US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7F358-6460-4A44-BB19-42E9F86E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410" y="3124200"/>
            <a:ext cx="6426200" cy="1143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B8BE6A-A870-BD41-83F1-1FC9E8C9E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84555"/>
              </p:ext>
            </p:extLst>
          </p:nvPr>
        </p:nvGraphicFramePr>
        <p:xfrm>
          <a:off x="2810510" y="4311967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4678133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45326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482282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22003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2612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C06F8B-DC9E-5441-8068-B8601BACD812}"/>
              </a:ext>
            </a:extLst>
          </p:cNvPr>
          <p:cNvSpPr txBox="1"/>
          <p:nvPr/>
        </p:nvSpPr>
        <p:spPr>
          <a:xfrm>
            <a:off x="1981200" y="508635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Helvetica" pitchFamily="2" charset="0"/>
              </a:rPr>
              <a:t>The unary number system uses one symbol.</a:t>
            </a:r>
          </a:p>
          <a:p>
            <a:pPr>
              <a:spcAft>
                <a:spcPts val="1200"/>
              </a:spcAft>
            </a:pPr>
            <a:r>
              <a:rPr lang="en-US" sz="2200" dirty="0">
                <a:latin typeface="Helvetica" pitchFamily="2" charset="0"/>
              </a:rPr>
              <a:t>This is the simplest way of counting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EFB36-BAA5-3043-87F8-2AAF5CD8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1A718-4F6C-A043-A1FC-17FA4370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476-238D-ED43-8528-C7012CA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AEB9-902E-904E-B1EF-E211B05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a = 40</a:t>
            </a:r>
          </a:p>
          <a:p>
            <a:pPr>
              <a:spcAft>
                <a:spcPts val="2400"/>
              </a:spcAft>
            </a:pPr>
            <a:r>
              <a:rPr lang="en-US" dirty="0">
                <a:solidFill>
                  <a:srgbClr val="0070C0"/>
                </a:solidFill>
              </a:rPr>
              <a:t>b = 18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 a to binary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 b to binary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~a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a &amp; 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a ∧ 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(a ∧ b) &lt;&lt; 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a + b (binary addition)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B053-64FF-A249-AA81-1647E49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4715F-4147-8143-B943-16C4B826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5E24B-2760-C749-AFFA-34E85826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476-238D-ED43-8528-C7012CA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AEB9-902E-904E-B1EF-E211B05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= 40</a:t>
            </a:r>
          </a:p>
          <a:p>
            <a:pPr>
              <a:spcAft>
                <a:spcPts val="2400"/>
              </a:spcAft>
            </a:pPr>
            <a:r>
              <a:rPr lang="en-US" dirty="0">
                <a:solidFill>
                  <a:srgbClr val="0070C0"/>
                </a:solidFill>
              </a:rPr>
              <a:t>b = 18</a:t>
            </a:r>
          </a:p>
          <a:p>
            <a:r>
              <a:rPr lang="en-US" dirty="0"/>
              <a:t>Convert a to binary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B053-64FF-A249-AA81-1647E49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5AC54-8509-3B47-AB7A-7ED444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B7EC0-6096-9743-A117-F48D398E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83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476-238D-ED43-8528-C7012CA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AEB9-902E-904E-B1EF-E211B05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= 40</a:t>
            </a:r>
          </a:p>
          <a:p>
            <a:pPr>
              <a:spcAft>
                <a:spcPts val="2400"/>
              </a:spcAft>
            </a:pPr>
            <a:r>
              <a:rPr lang="en-US" dirty="0">
                <a:solidFill>
                  <a:srgbClr val="0070C0"/>
                </a:solidFill>
              </a:rPr>
              <a:t>b = 18</a:t>
            </a:r>
          </a:p>
          <a:p>
            <a:r>
              <a:rPr lang="en-US" dirty="0"/>
              <a:t>Convert b to binary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B053-64FF-A249-AA81-1647E49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878E-1A5C-354F-9951-89C21A6D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D6641-D163-E649-AE8D-6BA81F3A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1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476-238D-ED43-8528-C7012CA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AEB9-902E-904E-B1EF-E211B05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= 40</a:t>
            </a:r>
          </a:p>
          <a:p>
            <a:pPr>
              <a:spcAft>
                <a:spcPts val="2400"/>
              </a:spcAft>
            </a:pPr>
            <a:r>
              <a:rPr lang="en-US" dirty="0">
                <a:solidFill>
                  <a:srgbClr val="0070C0"/>
                </a:solidFill>
              </a:rPr>
              <a:t>b = 18</a:t>
            </a:r>
          </a:p>
          <a:p>
            <a:r>
              <a:rPr lang="en-US" dirty="0"/>
              <a:t>Calculate ~a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B053-64FF-A249-AA81-1647E49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50E54-3EFF-2E47-9ACD-89F4F7DE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CEA5-9067-734E-ACAB-F4530E68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476-238D-ED43-8528-C7012CA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AEB9-902E-904E-B1EF-E211B05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= 40</a:t>
            </a:r>
          </a:p>
          <a:p>
            <a:pPr>
              <a:spcAft>
                <a:spcPts val="2400"/>
              </a:spcAft>
            </a:pPr>
            <a:r>
              <a:rPr lang="en-US" dirty="0">
                <a:solidFill>
                  <a:srgbClr val="0070C0"/>
                </a:solidFill>
              </a:rPr>
              <a:t>b = 18</a:t>
            </a:r>
          </a:p>
          <a:p>
            <a:r>
              <a:rPr lang="en-US" dirty="0"/>
              <a:t>Calculate a &amp; 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B053-64FF-A249-AA81-1647E49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1E757-C811-6F4A-A9D4-CF019021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AED01-F9D2-0B4C-992F-829ACDBC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5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476-238D-ED43-8528-C7012CA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AEB9-902E-904E-B1EF-E211B05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= 40</a:t>
            </a:r>
          </a:p>
          <a:p>
            <a:pPr>
              <a:spcAft>
                <a:spcPts val="2400"/>
              </a:spcAft>
            </a:pPr>
            <a:r>
              <a:rPr lang="en-US" dirty="0">
                <a:solidFill>
                  <a:srgbClr val="0070C0"/>
                </a:solidFill>
              </a:rPr>
              <a:t>b = 18</a:t>
            </a:r>
          </a:p>
          <a:p>
            <a:r>
              <a:rPr lang="en-US" dirty="0"/>
              <a:t>Calculate a ∧ b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B053-64FF-A249-AA81-1647E49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381-9C0C-A847-A9F4-9E6BE245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7047D-9A59-544A-892F-AE07F8A8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476-238D-ED43-8528-C7012CA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AEB9-902E-904E-B1EF-E211B05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= 40</a:t>
            </a:r>
          </a:p>
          <a:p>
            <a:pPr>
              <a:spcAft>
                <a:spcPts val="2400"/>
              </a:spcAft>
            </a:pPr>
            <a:r>
              <a:rPr lang="en-US" dirty="0">
                <a:solidFill>
                  <a:srgbClr val="0070C0"/>
                </a:solidFill>
              </a:rPr>
              <a:t>b = 18</a:t>
            </a:r>
          </a:p>
          <a:p>
            <a:r>
              <a:rPr lang="en-US" dirty="0"/>
              <a:t>Calculate (a ∧ b) &lt;&lt;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B053-64FF-A249-AA81-1647E49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D1B0D-ABC9-D34E-B5A5-ADD4860B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1E200-6662-2E40-9FA6-6B70E93B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9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476-238D-ED43-8528-C7012CA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AEB9-902E-904E-B1EF-E211B05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= 40</a:t>
            </a:r>
          </a:p>
          <a:p>
            <a:pPr>
              <a:spcAft>
                <a:spcPts val="2400"/>
              </a:spcAft>
            </a:pPr>
            <a:r>
              <a:rPr lang="en-US" dirty="0">
                <a:solidFill>
                  <a:srgbClr val="0070C0"/>
                </a:solidFill>
              </a:rPr>
              <a:t>b = 18</a:t>
            </a:r>
          </a:p>
          <a:p>
            <a:r>
              <a:rPr lang="en-US" dirty="0"/>
              <a:t>Calculate a + b (binary addition)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B053-64FF-A249-AA81-1647E49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FE662-EE4B-2044-8C8E-AC9FA1DF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8DA1D-CED5-1645-889E-BBFF7161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476-238D-ED43-8528-C7012CA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AEB9-902E-904E-B1EF-E211B05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= 40, b = 18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 a to binary: 40 = </a:t>
            </a:r>
            <a:r>
              <a:rPr lang="en-US" dirty="0">
                <a:solidFill>
                  <a:srgbClr val="00B050"/>
                </a:solidFill>
              </a:rPr>
              <a:t>0b101000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 b to binary: 18 = </a:t>
            </a:r>
            <a:r>
              <a:rPr lang="en-US" dirty="0">
                <a:solidFill>
                  <a:srgbClr val="00B050"/>
                </a:solidFill>
              </a:rPr>
              <a:t>0b10010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~a = </a:t>
            </a:r>
            <a:r>
              <a:rPr lang="en-US" dirty="0">
                <a:solidFill>
                  <a:srgbClr val="00B050"/>
                </a:solidFill>
              </a:rPr>
              <a:t>0b010111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a &amp; b = </a:t>
            </a:r>
            <a:r>
              <a:rPr lang="en-US" dirty="0">
                <a:solidFill>
                  <a:srgbClr val="00B050"/>
                </a:solidFill>
              </a:rPr>
              <a:t>0b0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a ∧ b = </a:t>
            </a:r>
            <a:r>
              <a:rPr lang="en-US" dirty="0">
                <a:solidFill>
                  <a:srgbClr val="00B050"/>
                </a:solidFill>
              </a:rPr>
              <a:t>0b111010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(a ∧ b) &lt;&lt; 3 = </a:t>
            </a:r>
            <a:r>
              <a:rPr lang="en-US" dirty="0">
                <a:solidFill>
                  <a:srgbClr val="00B050"/>
                </a:solidFill>
              </a:rPr>
              <a:t>0b111010000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a + b (binary addition) = </a:t>
            </a:r>
            <a:r>
              <a:rPr lang="en-US" dirty="0">
                <a:solidFill>
                  <a:srgbClr val="00B050"/>
                </a:solidFill>
              </a:rPr>
              <a:t>0b00111010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B053-64FF-A249-AA81-1647E49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EE642-0EE8-644F-A202-60EA00C4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E56E6-7258-1C42-8ECE-DE794B6B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8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E4E6-4D68-5442-BCED-0A6683AB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486D5-0359-8044-A4D9-6FF4E7D2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75598-936B-FE4C-9E45-FFB25B6A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13743-16A2-F947-AB86-493E82A8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9312-DE86-524A-96F8-7D989A18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Roman number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E764-FA5D-B74F-8203-71CEE5A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8F362D-CC92-214B-9B43-F86E40185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Numbers in the Roman system are represented by combinations of letters from the Latin alphabet. </a:t>
            </a:r>
          </a:p>
          <a:p>
            <a:r>
              <a:rPr lang="en-US" dirty="0"/>
              <a:t>Roman numerals used today, have seven symbols, each with a fixed integer value:</a:t>
            </a:r>
            <a:endParaRPr lang="en-US" dirty="0">
              <a:effectLst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DD2803-54F3-0E4A-8C24-DE42E859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9998"/>
              </p:ext>
            </p:extLst>
          </p:nvPr>
        </p:nvGraphicFramePr>
        <p:xfrm>
          <a:off x="1981200" y="3497421"/>
          <a:ext cx="6111240" cy="67056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137786845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59650642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81561905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4226549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739698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0779959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8175685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31708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Symbol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  <a:endParaRPr lang="en-US" sz="1600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  <a:endParaRPr lang="en-US" sz="1600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  <a:endParaRPr lang="en-US" sz="1600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  <a:endParaRPr lang="en-US" sz="1600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  <a:endParaRPr lang="en-US" sz="1600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  <a:endParaRPr lang="en-US" sz="1600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  <a:endParaRPr lang="en-US" sz="1600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6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Value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1,000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637950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FB63B-F6FF-8140-94F1-1A317C21E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07538-D01E-FD4E-AEA9-C8F6CD61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956E-4224-A942-AE14-586249D2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base of a number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F389C-CFCD-554B-B79C-0293E0347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B050"/>
                </a:solidFill>
              </a:rPr>
              <a:t>radix</a:t>
            </a:r>
            <a:r>
              <a:rPr lang="en-US" dirty="0"/>
              <a:t>, or </a:t>
            </a:r>
            <a:r>
              <a:rPr lang="en-US" dirty="0">
                <a:solidFill>
                  <a:srgbClr val="00B050"/>
                </a:solidFill>
              </a:rPr>
              <a:t>base</a:t>
            </a:r>
            <a:r>
              <a:rPr lang="en-US" dirty="0"/>
              <a:t>, is the number of unique digits, including zero, used to represent numbers in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positional numeral system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DEDE1-A44B-F249-B245-F3B1D0ED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74B7E-DFEE-B34D-936C-9BD63A28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91" y="2590800"/>
            <a:ext cx="4642633" cy="3156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7636D-9826-6443-B5EE-C298DCFF8188}"/>
              </a:ext>
            </a:extLst>
          </p:cNvPr>
          <p:cNvSpPr txBox="1"/>
          <p:nvPr/>
        </p:nvSpPr>
        <p:spPr>
          <a:xfrm>
            <a:off x="2015491" y="6045025"/>
            <a:ext cx="3438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image credit: http://</a:t>
            </a:r>
            <a:r>
              <a:rPr lang="en-US" sz="1200" i="1" dirty="0" err="1">
                <a:latin typeface="Helvetica" pitchFamily="2" charset="0"/>
              </a:rPr>
              <a:t>theplctutor.com</a:t>
            </a:r>
            <a:r>
              <a:rPr lang="en-US" sz="1200" i="1" dirty="0">
                <a:latin typeface="Helvetica" pitchFamily="2" charset="0"/>
              </a:rPr>
              <a:t>/</a:t>
            </a:r>
            <a:r>
              <a:rPr lang="en-US" sz="1200" i="1" dirty="0" err="1">
                <a:latin typeface="Helvetica" pitchFamily="2" charset="0"/>
              </a:rPr>
              <a:t>decimal.html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02EED-C05E-784B-BC72-77809FDA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C61FD-D900-0141-9ED9-85E135A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9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7052-7603-254E-99D3-3978CBAB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base of a number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6DBB-8BF9-B349-9FA7-026D1B1B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600201"/>
            <a:ext cx="8305800" cy="4525963"/>
          </a:xfrm>
        </p:spPr>
        <p:txBody>
          <a:bodyPr/>
          <a:lstStyle/>
          <a:p>
            <a:r>
              <a:rPr lang="en-US" dirty="0"/>
              <a:t>Generalized form of positional systems in Base B: </a:t>
            </a:r>
          </a:p>
          <a:p>
            <a:r>
              <a:rPr lang="en-US" dirty="0"/>
              <a:t>Commonly used numeral systems include: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</a:rPr>
              <a:t>Binary</a:t>
            </a:r>
            <a:r>
              <a:rPr lang="en-US" dirty="0"/>
              <a:t> (Base 2): 0, 1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</a:rPr>
              <a:t>Octal</a:t>
            </a:r>
            <a:r>
              <a:rPr lang="en-US" dirty="0"/>
              <a:t> (Base 8): 0, 1, 2, 3, 4, 5, 6, 7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</a:rPr>
              <a:t>Decimal</a:t>
            </a:r>
            <a:r>
              <a:rPr lang="en-US" dirty="0"/>
              <a:t> (Base 10): 0, 1, 2, 3, 4, 5, 6, 7, 8, 9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</a:rPr>
              <a:t>Hexadecimal</a:t>
            </a:r>
            <a:r>
              <a:rPr lang="en-US" dirty="0"/>
              <a:t> (Base 16): 0, 1, 2, 3, 4, 5, 6, 7, 8, 9, A, B, C, D, E, F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0BA9F-6C42-7147-BCD9-245585F8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6A88D-C629-F84B-88B4-5EEA24B5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CF5CD-14CB-C44C-919A-73B6B86AB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7052-7603-254E-99D3-3978CBAB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base of a number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6DBB-8BF9-B349-9FA7-026D1B1B3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Consider a number N with n+1 digits:</a:t>
            </a:r>
          </a:p>
          <a:p>
            <a:pPr algn="ctr">
              <a:spcAft>
                <a:spcPts val="10000"/>
              </a:spcAft>
            </a:pPr>
            <a:r>
              <a:rPr lang="en-US" dirty="0"/>
              <a:t>N = 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 </a:t>
            </a:r>
            <a:r>
              <a:rPr lang="en-US" baseline="-25000" dirty="0"/>
              <a:t> </a:t>
            </a:r>
            <a:r>
              <a:rPr lang="en-US" dirty="0"/>
              <a:t>d</a:t>
            </a:r>
            <a:r>
              <a:rPr lang="en-US" baseline="-25000" dirty="0"/>
              <a:t>n-1</a:t>
            </a:r>
            <a:r>
              <a:rPr lang="en-US" dirty="0"/>
              <a:t>  d</a:t>
            </a:r>
            <a:r>
              <a:rPr lang="en-US" baseline="-25000" dirty="0"/>
              <a:t>n-2</a:t>
            </a:r>
            <a:r>
              <a:rPr lang="en-US" dirty="0"/>
              <a:t> ... d</a:t>
            </a:r>
            <a:r>
              <a:rPr lang="en-US" baseline="-25000" dirty="0"/>
              <a:t>0</a:t>
            </a:r>
          </a:p>
          <a:p>
            <a:pPr algn="ctr">
              <a:spcAft>
                <a:spcPts val="6000"/>
              </a:spcAft>
            </a:pPr>
            <a:r>
              <a:rPr lang="en-US" sz="2600" i="1" dirty="0">
                <a:solidFill>
                  <a:srgbClr val="00B050"/>
                </a:solidFill>
              </a:rPr>
              <a:t>N</a:t>
            </a:r>
            <a:r>
              <a:rPr lang="en-US" sz="2600" i="1" baseline="-25000" dirty="0">
                <a:solidFill>
                  <a:srgbClr val="00B050"/>
                </a:solidFill>
              </a:rPr>
              <a:t>B</a:t>
            </a:r>
            <a:r>
              <a:rPr lang="en-US" sz="2600" i="1" dirty="0">
                <a:solidFill>
                  <a:srgbClr val="00B050"/>
                </a:solidFill>
              </a:rPr>
              <a:t> = </a:t>
            </a:r>
            <a:r>
              <a:rPr lang="en-US" sz="2600" i="1" dirty="0" err="1">
                <a:solidFill>
                  <a:srgbClr val="00B050"/>
                </a:solidFill>
              </a:rPr>
              <a:t>d</a:t>
            </a:r>
            <a:r>
              <a:rPr lang="en-US" sz="2600" i="1" baseline="-25000" dirty="0" err="1">
                <a:solidFill>
                  <a:srgbClr val="00B050"/>
                </a:solidFill>
              </a:rPr>
              <a:t>n</a:t>
            </a:r>
            <a:r>
              <a:rPr lang="en-US" sz="2600" i="1" baseline="-25000" dirty="0">
                <a:solidFill>
                  <a:srgbClr val="00B050"/>
                </a:solidFill>
              </a:rPr>
              <a:t> </a:t>
            </a:r>
            <a:r>
              <a:rPr lang="en-US" sz="2600" i="1" dirty="0">
                <a:solidFill>
                  <a:srgbClr val="00B050"/>
                </a:solidFill>
              </a:rPr>
              <a:t>× </a:t>
            </a:r>
            <a:r>
              <a:rPr lang="en-US" sz="2600" i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2600" i="1" baseline="30000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sz="2600" i="1" dirty="0">
                <a:solidFill>
                  <a:srgbClr val="00B050"/>
                </a:solidFill>
              </a:rPr>
              <a:t> + d</a:t>
            </a:r>
            <a:r>
              <a:rPr lang="en-US" sz="2600" i="1" baseline="-25000" dirty="0">
                <a:solidFill>
                  <a:srgbClr val="00B050"/>
                </a:solidFill>
              </a:rPr>
              <a:t>n-1 </a:t>
            </a:r>
            <a:r>
              <a:rPr lang="en-US" sz="2600" i="1" dirty="0">
                <a:solidFill>
                  <a:srgbClr val="00B050"/>
                </a:solidFill>
              </a:rPr>
              <a:t>× </a:t>
            </a:r>
            <a:r>
              <a:rPr lang="en-US" sz="2600" i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2600" i="1" baseline="30000" dirty="0">
                <a:solidFill>
                  <a:schemeClr val="accent6">
                    <a:lumMod val="75000"/>
                  </a:schemeClr>
                </a:solidFill>
              </a:rPr>
              <a:t>n-1</a:t>
            </a:r>
            <a:r>
              <a:rPr lang="en-US" sz="2600" i="1" dirty="0">
                <a:solidFill>
                  <a:srgbClr val="00B050"/>
                </a:solidFill>
              </a:rPr>
              <a:t> + d</a:t>
            </a:r>
            <a:r>
              <a:rPr lang="en-US" sz="2600" i="1" baseline="-25000" dirty="0">
                <a:solidFill>
                  <a:srgbClr val="00B050"/>
                </a:solidFill>
              </a:rPr>
              <a:t>n-2 </a:t>
            </a:r>
            <a:r>
              <a:rPr lang="en-US" sz="2600" i="1" dirty="0">
                <a:solidFill>
                  <a:srgbClr val="00B050"/>
                </a:solidFill>
              </a:rPr>
              <a:t>× </a:t>
            </a:r>
            <a:r>
              <a:rPr lang="en-US" sz="2600" i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2600" i="1" baseline="30000" dirty="0">
                <a:solidFill>
                  <a:schemeClr val="accent6">
                    <a:lumMod val="75000"/>
                  </a:schemeClr>
                </a:solidFill>
              </a:rPr>
              <a:t>n-2</a:t>
            </a:r>
            <a:r>
              <a:rPr lang="en-US" sz="2600" i="1" dirty="0">
                <a:solidFill>
                  <a:srgbClr val="00B050"/>
                </a:solidFill>
              </a:rPr>
              <a:t> + ... + d</a:t>
            </a:r>
            <a:r>
              <a:rPr lang="en-US" sz="2600" i="1" baseline="-25000" dirty="0">
                <a:solidFill>
                  <a:srgbClr val="00B050"/>
                </a:solidFill>
              </a:rPr>
              <a:t>1 </a:t>
            </a:r>
            <a:r>
              <a:rPr lang="en-US" sz="2600" i="1" dirty="0">
                <a:solidFill>
                  <a:srgbClr val="00B050"/>
                </a:solidFill>
              </a:rPr>
              <a:t>× </a:t>
            </a:r>
            <a:r>
              <a:rPr lang="en-US" sz="2600" i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2600" i="1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600" i="1" dirty="0">
                <a:solidFill>
                  <a:srgbClr val="00B050"/>
                </a:solidFill>
              </a:rPr>
              <a:t> + d</a:t>
            </a:r>
            <a:r>
              <a:rPr lang="en-US" sz="2600" i="1" baseline="-25000" dirty="0">
                <a:solidFill>
                  <a:srgbClr val="00B050"/>
                </a:solidFill>
              </a:rPr>
              <a:t>0 </a:t>
            </a:r>
            <a:r>
              <a:rPr lang="en-US" sz="2600" i="1" dirty="0">
                <a:solidFill>
                  <a:srgbClr val="00B050"/>
                </a:solidFill>
              </a:rPr>
              <a:t>× </a:t>
            </a:r>
            <a:r>
              <a:rPr lang="en-US" sz="2600" i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2600" i="1" baseline="30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2600" i="1" dirty="0">
                <a:solidFill>
                  <a:srgbClr val="00B050"/>
                </a:solidFill>
              </a:rPr>
              <a:t> </a:t>
            </a:r>
            <a:endParaRPr lang="en-US" sz="2600" baseline="-25000" dirty="0">
              <a:solidFill>
                <a:srgbClr val="00B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0BA9F-6C42-7147-BCD9-245585F8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EF7FE8-75BD-BE46-9AA7-A64EAACDCE2D}"/>
              </a:ext>
            </a:extLst>
          </p:cNvPr>
          <p:cNvGrpSpPr/>
          <p:nvPr/>
        </p:nvGrpSpPr>
        <p:grpSpPr>
          <a:xfrm>
            <a:off x="4463025" y="2763086"/>
            <a:ext cx="1797287" cy="665915"/>
            <a:chOff x="228600" y="2743200"/>
            <a:chExt cx="1797287" cy="6659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F342A-CB62-7F4F-8DC2-9DFD718BAC53}"/>
                </a:ext>
              </a:extLst>
            </p:cNvPr>
            <p:cNvSpPr txBox="1"/>
            <p:nvPr/>
          </p:nvSpPr>
          <p:spPr>
            <a:xfrm>
              <a:off x="228600" y="3101338"/>
              <a:ext cx="17972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Helvetica" pitchFamily="2" charset="0"/>
                </a:rPr>
                <a:t>most significant digit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00A7FC-1A03-F347-AEB5-5EB380FB9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244" y="2743200"/>
              <a:ext cx="88103" cy="35813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5050DB-A09E-5049-ACAF-CBC18FBC8E0A}"/>
              </a:ext>
            </a:extLst>
          </p:cNvPr>
          <p:cNvGrpSpPr/>
          <p:nvPr/>
        </p:nvGrpSpPr>
        <p:grpSpPr>
          <a:xfrm>
            <a:off x="6921810" y="2763086"/>
            <a:ext cx="1787669" cy="665914"/>
            <a:chOff x="2469614" y="2743200"/>
            <a:chExt cx="1787669" cy="665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11BE40-F35F-D14A-A3EA-8D70CAC48A84}"/>
                </a:ext>
              </a:extLst>
            </p:cNvPr>
            <p:cNvSpPr txBox="1"/>
            <p:nvPr/>
          </p:nvSpPr>
          <p:spPr>
            <a:xfrm>
              <a:off x="2469614" y="3101337"/>
              <a:ext cx="17876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Helvetica" pitchFamily="2" charset="0"/>
                </a:rPr>
                <a:t>least significant digit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5F52CD-9D85-864A-BDA5-28A5FA1265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19400" y="2743200"/>
              <a:ext cx="183616" cy="35813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CD86F-EF56-6A44-92C2-E0891093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Houngninou</a:t>
            </a:r>
            <a:r>
              <a:rPr lang="en-US" dirty="0" smtClean="0"/>
              <a:t>/McGuire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DA8B8-37A7-F94F-8764-24A5C2E6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110: Programming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55685</TotalTime>
  <Words>3284</Words>
  <Application>Microsoft Office PowerPoint</Application>
  <PresentationFormat>Widescreen</PresentationFormat>
  <Paragraphs>649</Paragraphs>
  <Slides>59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3" baseType="lpstr">
      <vt:lpstr>MS PGothic</vt:lpstr>
      <vt:lpstr>Arial</vt:lpstr>
      <vt:lpstr>Calibri</vt:lpstr>
      <vt:lpstr>Consolas</vt:lpstr>
      <vt:lpstr>Courier</vt:lpstr>
      <vt:lpstr>Courier New</vt:lpstr>
      <vt:lpstr>DejaVu Sans</vt:lpstr>
      <vt:lpstr>Helvetica</vt:lpstr>
      <vt:lpstr>Helvetica Regular</vt:lpstr>
      <vt:lpstr>Monotype Sorts</vt:lpstr>
      <vt:lpstr>Tahoma</vt:lpstr>
      <vt:lpstr>Times New Roman</vt:lpstr>
      <vt:lpstr>Wingdings</vt:lpstr>
      <vt:lpstr>Office Theme</vt:lpstr>
      <vt:lpstr>The number system</vt:lpstr>
      <vt:lpstr>What is the number system?</vt:lpstr>
      <vt:lpstr>Example of a 32-bit instruction</vt:lpstr>
      <vt:lpstr>Example of a 32-bit instruction</vt:lpstr>
      <vt:lpstr>The unary number system</vt:lpstr>
      <vt:lpstr>The Roman number system</vt:lpstr>
      <vt:lpstr>The base of a number system</vt:lpstr>
      <vt:lpstr>The base of a number system</vt:lpstr>
      <vt:lpstr>The base of a number system</vt:lpstr>
      <vt:lpstr>The Egyptian number system</vt:lpstr>
      <vt:lpstr>The Egyptian number system</vt:lpstr>
      <vt:lpstr>The Egyptian number system</vt:lpstr>
      <vt:lpstr>Decimal to binary conversion</vt:lpstr>
      <vt:lpstr>Decimal to binary conversion</vt:lpstr>
      <vt:lpstr>Binary to decimal conversion</vt:lpstr>
      <vt:lpstr>Binary conversion: bin()</vt:lpstr>
      <vt:lpstr>Binary conversion: bin()</vt:lpstr>
      <vt:lpstr>Decimal conversion: int()</vt:lpstr>
      <vt:lpstr>Decimal conversion: int()</vt:lpstr>
      <vt:lpstr>Number system: hexadecimal numbers</vt:lpstr>
      <vt:lpstr>Number system: Binary addition</vt:lpstr>
      <vt:lpstr>Number system: Binary addition</vt:lpstr>
      <vt:lpstr>Number system: bitwise operators</vt:lpstr>
      <vt:lpstr>Bitwise operator: NOT (~) </vt:lpstr>
      <vt:lpstr>Bitwise operator: NOT (~)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Bitwise operator: NOT (~) </vt:lpstr>
      <vt:lpstr>Bitwise operator: NOT (~)</vt:lpstr>
      <vt:lpstr>Bitwise operator: AND (&amp;)</vt:lpstr>
      <vt:lpstr>Bitwise operator: AND (&amp;)</vt:lpstr>
      <vt:lpstr>Bitwise operator: OR (|)</vt:lpstr>
      <vt:lpstr>Bitwise operator: OR (|)</vt:lpstr>
      <vt:lpstr>Bitwise operator: XOR (^)</vt:lpstr>
      <vt:lpstr>Bitwise operator: XOR (^)</vt:lpstr>
      <vt:lpstr>Left shift: (&lt;&lt;)</vt:lpstr>
      <vt:lpstr>Left shift: (&lt;&lt;)</vt:lpstr>
      <vt:lpstr>Right shift: (&gt;&gt;)</vt:lpstr>
      <vt:lpstr>Right shift: (&gt;&gt;)</vt:lpstr>
      <vt:lpstr>Example</vt:lpstr>
      <vt:lpstr>Activity</vt:lpstr>
      <vt:lpstr>Activity</vt:lpstr>
      <vt:lpstr>Activity</vt:lpstr>
      <vt:lpstr>Activity</vt:lpstr>
      <vt:lpstr>Activity</vt:lpstr>
      <vt:lpstr>Activity</vt:lpstr>
      <vt:lpstr>Activity</vt:lpstr>
      <vt:lpstr>Solution</vt:lpstr>
      <vt:lpstr>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5381/7381 Computer Architecture Spring 2010</dc:title>
  <dc:subject/>
  <dc:creator>Ted</dc:creator>
  <cp:keywords/>
  <dc:description/>
  <cp:lastModifiedBy>McGuire, Timothy J</cp:lastModifiedBy>
  <cp:revision>1301</cp:revision>
  <cp:lastPrinted>2019-11-28T00:28:36Z</cp:lastPrinted>
  <dcterms:created xsi:type="dcterms:W3CDTF">2006-08-16T00:00:00Z</dcterms:created>
  <dcterms:modified xsi:type="dcterms:W3CDTF">2021-03-17T15:34:51Z</dcterms:modified>
  <cp:category/>
</cp:coreProperties>
</file>